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4" r:id="rId1"/>
  </p:sldMasterIdLst>
  <p:notesMasterIdLst>
    <p:notesMasterId r:id="rId24"/>
  </p:notesMasterIdLst>
  <p:handoutMasterIdLst>
    <p:handoutMasterId r:id="rId25"/>
  </p:handoutMasterIdLst>
  <p:sldIdLst>
    <p:sldId id="329" r:id="rId2"/>
    <p:sldId id="330" r:id="rId3"/>
    <p:sldId id="331" r:id="rId4"/>
    <p:sldId id="332" r:id="rId5"/>
    <p:sldId id="334" r:id="rId6"/>
    <p:sldId id="335" r:id="rId7"/>
    <p:sldId id="306" r:id="rId8"/>
    <p:sldId id="340" r:id="rId9"/>
    <p:sldId id="339" r:id="rId10"/>
    <p:sldId id="337" r:id="rId11"/>
    <p:sldId id="338" r:id="rId12"/>
    <p:sldId id="341" r:id="rId13"/>
    <p:sldId id="342" r:id="rId14"/>
    <p:sldId id="343" r:id="rId15"/>
    <p:sldId id="344" r:id="rId16"/>
    <p:sldId id="345" r:id="rId17"/>
    <p:sldId id="346" r:id="rId18"/>
    <p:sldId id="347" r:id="rId19"/>
    <p:sldId id="348" r:id="rId20"/>
    <p:sldId id="349" r:id="rId21"/>
    <p:sldId id="351" r:id="rId22"/>
    <p:sldId id="352" r:id="rId23"/>
  </p:sldIdLst>
  <p:sldSz cx="9144000" cy="6858000" type="screen4x3"/>
  <p:notesSz cx="6400800" cy="86868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rdabschnitt" id="{BEFE5851-EB1D-46F5-A49F-4C738558BA9C}">
          <p14:sldIdLst>
            <p14:sldId id="329"/>
            <p14:sldId id="330"/>
            <p14:sldId id="331"/>
            <p14:sldId id="332"/>
            <p14:sldId id="334"/>
            <p14:sldId id="335"/>
            <p14:sldId id="306"/>
            <p14:sldId id="340"/>
            <p14:sldId id="339"/>
          </p14:sldIdLst>
        </p14:section>
        <p14:section name="Abschnitt ohne Titel" id="{84CAC3AC-0399-40B6-92BE-813AF82E8C15}">
          <p14:sldIdLst>
            <p14:sldId id="337"/>
            <p14:sldId id="338"/>
            <p14:sldId id="341"/>
            <p14:sldId id="342"/>
            <p14:sldId id="343"/>
            <p14:sldId id="344"/>
            <p14:sldId id="345"/>
            <p14:sldId id="346"/>
            <p14:sldId id="347"/>
            <p14:sldId id="348"/>
            <p14:sldId id="349"/>
            <p14:sldId id="351"/>
            <p14:sldId id="352"/>
          </p14:sldIdLst>
        </p14:section>
      </p14:sectionLst>
    </p:ext>
    <p:ext uri="{EFAFB233-063F-42B5-8137-9DF3F51BA10A}">
      <p15:sldGuideLst xmlns:p15="http://schemas.microsoft.com/office/powerpoint/2012/main">
        <p15:guide id="1" orient="horz" pos="2160">
          <p15:clr>
            <a:srgbClr val="A4A3A4"/>
          </p15:clr>
        </p15:guide>
        <p15:guide id="2" pos="385">
          <p15:clr>
            <a:srgbClr val="A4A3A4"/>
          </p15:clr>
        </p15:guide>
        <p15:guide id="3" pos="204">
          <p15:clr>
            <a:srgbClr val="A4A3A4"/>
          </p15:clr>
        </p15:guide>
      </p15:sldGuideLst>
    </p:ext>
    <p:ext uri="{2D200454-40CA-4A62-9FC3-DE9A4176ACB9}">
      <p15:notesGuideLst xmlns:p15="http://schemas.microsoft.com/office/powerpoint/2012/main">
        <p15:guide id="1" orient="horz" pos="2736">
          <p15:clr>
            <a:srgbClr val="A4A3A4"/>
          </p15:clr>
        </p15:guide>
        <p15:guide id="2" pos="20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918F90"/>
    <a:srgbClr val="5F5F5F"/>
    <a:srgbClr val="FCAA06"/>
    <a:srgbClr val="FDD205"/>
    <a:srgbClr val="FFF301"/>
    <a:srgbClr val="FFC000"/>
    <a:srgbClr val="CC3399"/>
    <a:srgbClr val="FF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66" autoAdjust="0"/>
    <p:restoredTop sz="94660"/>
  </p:normalViewPr>
  <p:slideViewPr>
    <p:cSldViewPr showGuides="1">
      <p:cViewPr varScale="1">
        <p:scale>
          <a:sx n="103" d="100"/>
          <a:sy n="103" d="100"/>
        </p:scale>
        <p:origin x="1332" y="96"/>
      </p:cViewPr>
      <p:guideLst>
        <p:guide orient="horz" pos="2160"/>
        <p:guide pos="385"/>
        <p:guide pos="204"/>
      </p:guideLst>
    </p:cSldViewPr>
  </p:slid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91" d="100"/>
          <a:sy n="91" d="100"/>
        </p:scale>
        <p:origin x="-3168" y="-108"/>
      </p:cViewPr>
      <p:guideLst>
        <p:guide orient="horz" pos="2736"/>
        <p:guide pos="20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oleObject" Target="file:///C:\TEMP\5\Diagramm_3-6.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pieChart>
        <c:varyColors val="1"/>
        <c:ser>
          <c:idx val="0"/>
          <c:order val="0"/>
          <c:tx>
            <c:strRef>
              <c:f>Tabelle1!$B$1</c:f>
              <c:strCache>
                <c:ptCount val="1"/>
                <c:pt idx="0">
                  <c:v>AU-Tage - Verteilung der wichtigsten Diagnosehauptgruppen (2013)</c:v>
                </c:pt>
              </c:strCache>
            </c:strRef>
          </c:tx>
          <c:spPr>
            <a:solidFill>
              <a:srgbClr val="FDD205"/>
            </a:solidFill>
          </c:spPr>
          <c:explosion val="1"/>
          <c:dPt>
            <c:idx val="0"/>
            <c:bubble3D val="0"/>
            <c:spPr>
              <a:solidFill>
                <a:srgbClr val="C00000"/>
              </a:solidFill>
            </c:spPr>
          </c:dPt>
          <c:dPt>
            <c:idx val="1"/>
            <c:bubble3D val="0"/>
            <c:spPr>
              <a:solidFill>
                <a:srgbClr val="FFC000"/>
              </a:solidFill>
            </c:spPr>
          </c:dPt>
          <c:dPt>
            <c:idx val="2"/>
            <c:bubble3D val="0"/>
            <c:spPr>
              <a:solidFill>
                <a:srgbClr val="FFC000">
                  <a:alpha val="41000"/>
                </a:srgbClr>
              </a:solidFill>
            </c:spPr>
          </c:dPt>
          <c:dPt>
            <c:idx val="3"/>
            <c:bubble3D val="0"/>
            <c:spPr>
              <a:solidFill>
                <a:schemeClr val="bg1">
                  <a:lumMod val="85000"/>
                </a:schemeClr>
              </a:solidFill>
            </c:spPr>
          </c:dPt>
          <c:dPt>
            <c:idx val="4"/>
            <c:bubble3D val="0"/>
            <c:spPr>
              <a:solidFill>
                <a:schemeClr val="bg1">
                  <a:lumMod val="75000"/>
                </a:schemeClr>
              </a:solidFill>
            </c:spPr>
          </c:dPt>
          <c:dPt>
            <c:idx val="5"/>
            <c:bubble3D val="0"/>
            <c:spPr>
              <a:solidFill>
                <a:schemeClr val="bg1">
                  <a:lumMod val="65000"/>
                </a:schemeClr>
              </a:solidFill>
            </c:spPr>
          </c:dPt>
          <c:dPt>
            <c:idx val="6"/>
            <c:bubble3D val="0"/>
            <c:spPr>
              <a:solidFill>
                <a:schemeClr val="bg1">
                  <a:lumMod val="50000"/>
                </a:schemeClr>
              </a:solidFill>
            </c:spPr>
          </c:dPt>
          <c:dPt>
            <c:idx val="7"/>
            <c:bubble3D val="0"/>
            <c:spPr>
              <a:solidFill>
                <a:srgbClr val="FDD205">
                  <a:alpha val="78000"/>
                </a:srgbClr>
              </a:solidFill>
            </c:spPr>
          </c:dPt>
          <c:dPt>
            <c:idx val="8"/>
            <c:bubble3D val="0"/>
            <c:spPr>
              <a:solidFill>
                <a:srgbClr val="FDD205">
                  <a:alpha val="62000"/>
                </a:srgbClr>
              </a:solidFill>
            </c:spPr>
          </c:dPt>
          <c:dLbls>
            <c:spPr>
              <a:noFill/>
              <a:ln>
                <a:noFill/>
              </a:ln>
              <a:effectLst/>
            </c:spPr>
            <c:txPr>
              <a:bodyPr/>
              <a:lstStyle/>
              <a:p>
                <a:pPr>
                  <a:defRPr sz="1400" b="1">
                    <a:solidFill>
                      <a:schemeClr val="bg1"/>
                    </a:solidFill>
                  </a:defRPr>
                </a:pPr>
                <a:endParaRPr lang="de-DE"/>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Tabelle1!$A$2:$A$10</c:f>
              <c:strCache>
                <c:ptCount val="9"/>
                <c:pt idx="0">
                  <c:v>Muskel-/Skelettsystem</c:v>
                </c:pt>
                <c:pt idx="1">
                  <c:v>Atmungssystem</c:v>
                </c:pt>
                <c:pt idx="2">
                  <c:v>Psychische Störungen</c:v>
                </c:pt>
                <c:pt idx="3">
                  <c:v>Verletzungen/Vergiftungen</c:v>
                </c:pt>
                <c:pt idx="4">
                  <c:v>Verdauungssystem</c:v>
                </c:pt>
                <c:pt idx="5">
                  <c:v>Infektionen</c:v>
                </c:pt>
                <c:pt idx="6">
                  <c:v>Kreislaufsystem</c:v>
                </c:pt>
                <c:pt idx="7">
                  <c:v>Neubildungen</c:v>
                </c:pt>
                <c:pt idx="8">
                  <c:v>Sonstige</c:v>
                </c:pt>
              </c:strCache>
            </c:strRef>
          </c:cat>
          <c:val>
            <c:numRef>
              <c:f>Tabelle1!$B$2:$B$10</c:f>
              <c:numCache>
                <c:formatCode>0.0%</c:formatCode>
                <c:ptCount val="9"/>
                <c:pt idx="0">
                  <c:v>0.26300000000000001</c:v>
                </c:pt>
                <c:pt idx="1">
                  <c:v>0.13600000000000001</c:v>
                </c:pt>
                <c:pt idx="2">
                  <c:v>0.14799999999999999</c:v>
                </c:pt>
                <c:pt idx="3">
                  <c:v>0.111</c:v>
                </c:pt>
                <c:pt idx="4">
                  <c:v>5.3999999999999999E-2</c:v>
                </c:pt>
                <c:pt idx="5">
                  <c:v>4.2000000000000003E-2</c:v>
                </c:pt>
                <c:pt idx="6">
                  <c:v>4.2999999999999997E-2</c:v>
                </c:pt>
                <c:pt idx="7">
                  <c:v>3.7999999999999999E-2</c:v>
                </c:pt>
                <c:pt idx="8">
                  <c:v>0.16</c:v>
                </c:pt>
              </c:numCache>
            </c:numRef>
          </c:val>
        </c:ser>
        <c:dLbls>
          <c:dLblPos val="inEnd"/>
          <c:showLegendKey val="0"/>
          <c:showVal val="1"/>
          <c:showCatName val="0"/>
          <c:showSerName val="0"/>
          <c:showPercent val="0"/>
          <c:showBubbleSize val="0"/>
          <c:showLeaderLines val="1"/>
        </c:dLbls>
        <c:firstSliceAng val="0"/>
      </c:pieChart>
    </c:plotArea>
    <c:legend>
      <c:legendPos val="r"/>
      <c:layout>
        <c:manualLayout>
          <c:xMode val="edge"/>
          <c:yMode val="edge"/>
          <c:x val="0.6239212057246164"/>
          <c:y val="0"/>
          <c:w val="0.37414065103877342"/>
          <c:h val="1"/>
        </c:manualLayout>
      </c:layout>
      <c:overlay val="0"/>
      <c:txPr>
        <a:bodyPr/>
        <a:lstStyle/>
        <a:p>
          <a:pPr>
            <a:defRPr sz="1500">
              <a:solidFill>
                <a:schemeClr val="bg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536570010739545"/>
          <c:y val="0"/>
        </c:manualLayout>
      </c:layout>
      <c:overlay val="0"/>
      <c:txPr>
        <a:bodyPr/>
        <a:lstStyle/>
        <a:p>
          <a:pPr>
            <a:defRPr>
              <a:solidFill>
                <a:schemeClr val="bg1">
                  <a:lumMod val="50000"/>
                </a:schemeClr>
              </a:solidFill>
            </a:defRPr>
          </a:pPr>
          <a:endParaRPr lang="de-DE"/>
        </a:p>
      </c:txPr>
    </c:title>
    <c:autoTitleDeleted val="0"/>
    <c:plotArea>
      <c:layout/>
      <c:pieChart>
        <c:varyColors val="1"/>
        <c:ser>
          <c:idx val="0"/>
          <c:order val="0"/>
          <c:tx>
            <c:strRef>
              <c:f>Tabelle1!$B$1</c:f>
              <c:strCache>
                <c:ptCount val="1"/>
                <c:pt idx="0">
                  <c:v>Frauen</c:v>
                </c:pt>
              </c:strCache>
            </c:strRef>
          </c:tx>
          <c:spPr>
            <a:ln w="12700">
              <a:solidFill>
                <a:schemeClr val="bg1"/>
              </a:solidFill>
            </a:ln>
            <a:effectLst>
              <a:outerShdw blurRad="50800" dist="38100" dir="2700000" algn="tl" rotWithShape="0">
                <a:prstClr val="black">
                  <a:alpha val="17000"/>
                </a:prstClr>
              </a:outerShdw>
            </a:effectLst>
          </c:spPr>
          <c:dPt>
            <c:idx val="0"/>
            <c:bubble3D val="0"/>
            <c:spPr>
              <a:solidFill>
                <a:schemeClr val="bg1">
                  <a:lumMod val="50000"/>
                </a:schemeClr>
              </a:solidFill>
              <a:ln w="12700">
                <a:solidFill>
                  <a:schemeClr val="bg1"/>
                </a:solidFill>
              </a:ln>
              <a:effectLst>
                <a:outerShdw blurRad="50800" dist="38100" dir="2700000" algn="tl" rotWithShape="0">
                  <a:prstClr val="black">
                    <a:alpha val="17000"/>
                  </a:prstClr>
                </a:outerShdw>
              </a:effectLst>
            </c:spPr>
          </c:dPt>
          <c:dPt>
            <c:idx val="1"/>
            <c:bubble3D val="0"/>
            <c:spPr>
              <a:solidFill>
                <a:srgbClr val="FCAA06"/>
              </a:solidFill>
              <a:ln w="12700">
                <a:solidFill>
                  <a:schemeClr val="bg1"/>
                </a:solidFill>
              </a:ln>
              <a:effectLst>
                <a:outerShdw blurRad="50800" dist="38100" dir="2700000" algn="tl" rotWithShape="0">
                  <a:prstClr val="black">
                    <a:alpha val="17000"/>
                  </a:prstClr>
                </a:outerShdw>
              </a:effectLst>
            </c:spPr>
          </c:dPt>
          <c:dPt>
            <c:idx val="2"/>
            <c:bubble3D val="0"/>
            <c:spPr>
              <a:solidFill>
                <a:schemeClr val="bg1">
                  <a:lumMod val="85000"/>
                </a:schemeClr>
              </a:solidFill>
              <a:ln w="12700">
                <a:solidFill>
                  <a:schemeClr val="bg1"/>
                </a:solidFill>
              </a:ln>
              <a:effectLst>
                <a:outerShdw blurRad="50800" dist="38100" dir="2700000" algn="tl" rotWithShape="0">
                  <a:prstClr val="black">
                    <a:alpha val="17000"/>
                  </a:prstClr>
                </a:outerShdw>
              </a:effectLst>
            </c:spPr>
          </c:dPt>
          <c:dPt>
            <c:idx val="3"/>
            <c:bubble3D val="0"/>
            <c:spPr>
              <a:solidFill>
                <a:schemeClr val="bg1">
                  <a:lumMod val="65000"/>
                </a:schemeClr>
              </a:solidFill>
              <a:ln w="12700">
                <a:solidFill>
                  <a:schemeClr val="bg1"/>
                </a:solidFill>
              </a:ln>
              <a:effectLst>
                <a:outerShdw blurRad="50800" dist="38100" dir="2700000" algn="tl" rotWithShape="0">
                  <a:prstClr val="black">
                    <a:alpha val="17000"/>
                  </a:prstClr>
                </a:outerShdw>
              </a:effectLst>
            </c:spPr>
          </c:dPt>
          <c:dPt>
            <c:idx val="4"/>
            <c:bubble3D val="0"/>
            <c:spPr>
              <a:solidFill>
                <a:srgbClr val="FFF301"/>
              </a:solidFill>
              <a:ln w="12700">
                <a:solidFill>
                  <a:schemeClr val="bg1"/>
                </a:solidFill>
              </a:ln>
              <a:effectLst>
                <a:outerShdw blurRad="50800" dist="38100" dir="2700000" algn="tl" rotWithShape="0">
                  <a:prstClr val="black">
                    <a:alpha val="17000"/>
                  </a:prstClr>
                </a:outerShdw>
              </a:effectLst>
            </c:spPr>
          </c:dPt>
          <c:dLbls>
            <c:dLbl>
              <c:idx val="3"/>
              <c:spPr/>
              <c:txPr>
                <a:bodyPr/>
                <a:lstStyle/>
                <a:p>
                  <a:pPr>
                    <a:defRPr sz="1200">
                      <a:solidFill>
                        <a:schemeClr val="bg1">
                          <a:lumMod val="50000"/>
                        </a:schemeClr>
                      </a:solidFill>
                    </a:defRPr>
                  </a:pPr>
                  <a:endParaRPr lang="de-DE"/>
                </a:p>
              </c:txPr>
              <c:showLegendKey val="0"/>
              <c:showVal val="1"/>
              <c:showCatName val="0"/>
              <c:showSerName val="0"/>
              <c:showPercent val="0"/>
              <c:showBubbleSize val="0"/>
            </c:dLbl>
            <c:spPr>
              <a:noFill/>
              <a:ln>
                <a:noFill/>
              </a:ln>
              <a:effectLst/>
            </c:spPr>
            <c:txPr>
              <a:bodyPr/>
              <a:lstStyle/>
              <a:p>
                <a:pPr>
                  <a:defRPr sz="1200"/>
                </a:pPr>
                <a:endParaRPr lang="de-DE"/>
              </a:p>
            </c:txPr>
            <c:showLegendKey val="0"/>
            <c:showVal val="1"/>
            <c:showCatName val="0"/>
            <c:showSerName val="0"/>
            <c:showPercent val="0"/>
            <c:showBubbleSize val="0"/>
            <c:showLeaderLines val="1"/>
            <c:extLst>
              <c:ext xmlns:c15="http://schemas.microsoft.com/office/drawing/2012/chart" uri="{CE6537A1-D6FC-4f65-9D91-7224C49458BB}"/>
            </c:extLst>
          </c:dLbls>
          <c:cat>
            <c:strRef>
              <c:f>Tabelle1!$A$2:$A$6</c:f>
              <c:strCache>
                <c:ptCount val="5"/>
                <c:pt idx="0">
                  <c:v>Arthropathien 
(Gelenkleiden)</c:v>
                </c:pt>
                <c:pt idx="1">
                  <c:v>Wirbelsäule/ 
Rücken</c:v>
                </c:pt>
                <c:pt idx="2">
                  <c:v>Weichteile</c:v>
                </c:pt>
                <c:pt idx="3">
                  <c:v>Osteopathien/
Chondropathien</c:v>
                </c:pt>
                <c:pt idx="4">
                  <c:v>Übrige</c:v>
                </c:pt>
              </c:strCache>
            </c:strRef>
          </c:cat>
          <c:val>
            <c:numRef>
              <c:f>Tabelle1!$B$2:$B$6</c:f>
              <c:numCache>
                <c:formatCode>0.0%</c:formatCode>
                <c:ptCount val="5"/>
                <c:pt idx="0">
                  <c:v>0.17299999999999999</c:v>
                </c:pt>
                <c:pt idx="1">
                  <c:v>0.53300000000000003</c:v>
                </c:pt>
                <c:pt idx="2">
                  <c:v>0.219</c:v>
                </c:pt>
                <c:pt idx="3">
                  <c:v>0.01</c:v>
                </c:pt>
                <c:pt idx="4">
                  <c:v>6.5000000000000002E-2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solidFill>
            <a:schemeClr val="bg1"/>
          </a:solidFill>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449996737575895"/>
          <c:y val="8.3700681091931406E-2"/>
        </c:manualLayout>
      </c:layout>
      <c:overlay val="0"/>
      <c:txPr>
        <a:bodyPr/>
        <a:lstStyle/>
        <a:p>
          <a:pPr>
            <a:defRPr sz="2000"/>
          </a:pPr>
          <a:endParaRPr lang="de-DE"/>
        </a:p>
      </c:txPr>
    </c:title>
    <c:autoTitleDeleted val="0"/>
    <c:plotArea>
      <c:layout/>
      <c:pieChart>
        <c:varyColors val="1"/>
        <c:ser>
          <c:idx val="0"/>
          <c:order val="0"/>
          <c:tx>
            <c:strRef>
              <c:f>Tabelle1!$B$1</c:f>
              <c:strCache>
                <c:ptCount val="1"/>
                <c:pt idx="0">
                  <c:v>Männer</c:v>
                </c:pt>
              </c:strCache>
            </c:strRef>
          </c:tx>
          <c:spPr>
            <a:ln>
              <a:solidFill>
                <a:schemeClr val="bg1"/>
              </a:solidFill>
            </a:ln>
            <a:effectLst>
              <a:outerShdw blurRad="50800" dist="38100" dir="2700000" algn="tl" rotWithShape="0">
                <a:prstClr val="black">
                  <a:alpha val="17000"/>
                </a:prstClr>
              </a:outerShdw>
            </a:effectLst>
          </c:spPr>
          <c:dPt>
            <c:idx val="0"/>
            <c:bubble3D val="0"/>
            <c:spPr>
              <a:solidFill>
                <a:schemeClr val="bg1">
                  <a:lumMod val="50000"/>
                </a:schemeClr>
              </a:solidFill>
              <a:ln>
                <a:solidFill>
                  <a:schemeClr val="bg1"/>
                </a:solidFill>
              </a:ln>
              <a:effectLst>
                <a:outerShdw blurRad="50800" dist="38100" dir="2700000" algn="tl" rotWithShape="0">
                  <a:prstClr val="black">
                    <a:alpha val="17000"/>
                  </a:prstClr>
                </a:outerShdw>
              </a:effectLst>
            </c:spPr>
          </c:dPt>
          <c:dPt>
            <c:idx val="1"/>
            <c:bubble3D val="0"/>
            <c:spPr>
              <a:solidFill>
                <a:srgbClr val="FCAA06"/>
              </a:solidFill>
              <a:ln>
                <a:solidFill>
                  <a:schemeClr val="bg1"/>
                </a:solidFill>
              </a:ln>
              <a:effectLst>
                <a:outerShdw blurRad="50800" dist="38100" dir="2700000" algn="tl" rotWithShape="0">
                  <a:prstClr val="black">
                    <a:alpha val="17000"/>
                  </a:prstClr>
                </a:outerShdw>
              </a:effectLst>
            </c:spPr>
          </c:dPt>
          <c:dPt>
            <c:idx val="2"/>
            <c:bubble3D val="0"/>
            <c:spPr>
              <a:solidFill>
                <a:schemeClr val="bg1">
                  <a:lumMod val="85000"/>
                </a:schemeClr>
              </a:solidFill>
              <a:ln>
                <a:solidFill>
                  <a:schemeClr val="bg1"/>
                </a:solidFill>
              </a:ln>
              <a:effectLst>
                <a:outerShdw blurRad="50800" dist="38100" dir="2700000" algn="tl" rotWithShape="0">
                  <a:prstClr val="black">
                    <a:alpha val="17000"/>
                  </a:prstClr>
                </a:outerShdw>
              </a:effectLst>
            </c:spPr>
          </c:dPt>
          <c:dPt>
            <c:idx val="3"/>
            <c:bubble3D val="0"/>
            <c:spPr>
              <a:solidFill>
                <a:schemeClr val="bg1">
                  <a:lumMod val="65000"/>
                </a:schemeClr>
              </a:solidFill>
              <a:ln>
                <a:solidFill>
                  <a:schemeClr val="bg1"/>
                </a:solidFill>
              </a:ln>
              <a:effectLst>
                <a:outerShdw blurRad="50800" dist="38100" dir="2700000" algn="tl" rotWithShape="0">
                  <a:prstClr val="black">
                    <a:alpha val="17000"/>
                  </a:prstClr>
                </a:outerShdw>
              </a:effectLst>
            </c:spPr>
          </c:dPt>
          <c:dPt>
            <c:idx val="4"/>
            <c:bubble3D val="0"/>
            <c:spPr>
              <a:solidFill>
                <a:srgbClr val="FFF301"/>
              </a:solidFill>
              <a:ln>
                <a:solidFill>
                  <a:schemeClr val="bg1"/>
                </a:solidFill>
              </a:ln>
              <a:effectLst>
                <a:outerShdw blurRad="50800" dist="38100" dir="2700000" algn="tl" rotWithShape="0">
                  <a:prstClr val="black">
                    <a:alpha val="17000"/>
                  </a:prstClr>
                </a:outerShdw>
              </a:effectLst>
            </c:spPr>
          </c:dPt>
          <c:dLbls>
            <c:dLbl>
              <c:idx val="3"/>
              <c:spPr/>
              <c:txPr>
                <a:bodyPr/>
                <a:lstStyle/>
                <a:p>
                  <a:pPr>
                    <a:defRPr>
                      <a:solidFill>
                        <a:schemeClr val="bg1">
                          <a:lumMod val="50000"/>
                        </a:schemeClr>
                      </a:solidFill>
                    </a:defRPr>
                  </a:pPr>
                  <a:endParaRPr lang="de-DE"/>
                </a:p>
              </c:txPr>
              <c:showLegendKey val="0"/>
              <c:showVal val="1"/>
              <c:showCatName val="0"/>
              <c:showSerName val="0"/>
              <c:showPercent val="0"/>
              <c:showBubbleSize val="0"/>
            </c:dLbl>
            <c:spPr>
              <a:noFill/>
              <a:ln>
                <a:noFill/>
              </a:ln>
              <a:effectLst/>
            </c:spPr>
            <c:txPr>
              <a:bodyPr/>
              <a:lstStyle/>
              <a:p>
                <a:pPr>
                  <a:defRPr>
                    <a:solidFill>
                      <a:schemeClr val="bg1"/>
                    </a:solidFill>
                  </a:defRPr>
                </a:pPr>
                <a:endParaRPr lang="de-DE"/>
              </a:p>
            </c:txPr>
            <c:showLegendKey val="0"/>
            <c:showVal val="1"/>
            <c:showCatName val="0"/>
            <c:showSerName val="0"/>
            <c:showPercent val="0"/>
            <c:showBubbleSize val="0"/>
            <c:showLeaderLines val="1"/>
            <c:extLst>
              <c:ext xmlns:c15="http://schemas.microsoft.com/office/drawing/2012/chart" uri="{CE6537A1-D6FC-4f65-9D91-7224C49458BB}"/>
            </c:extLst>
          </c:dLbls>
          <c:cat>
            <c:strRef>
              <c:f>Tabelle1!$A$2:$A$6</c:f>
              <c:strCache>
                <c:ptCount val="5"/>
                <c:pt idx="0">
                  <c:v>Arthropathien
(Gelenkleiden)</c:v>
                </c:pt>
                <c:pt idx="1">
                  <c:v>Wirbelsäule/
Rücken</c:v>
                </c:pt>
                <c:pt idx="2">
                  <c:v>Weichteile</c:v>
                </c:pt>
                <c:pt idx="3">
                  <c:v>Osteopathien/
Chondropathien</c:v>
                </c:pt>
                <c:pt idx="4">
                  <c:v>Übrige</c:v>
                </c:pt>
              </c:strCache>
            </c:strRef>
          </c:cat>
          <c:val>
            <c:numRef>
              <c:f>Tabelle1!$B$2:$B$6</c:f>
              <c:numCache>
                <c:formatCode>0.0%</c:formatCode>
                <c:ptCount val="5"/>
                <c:pt idx="0">
                  <c:v>0.19900000000000001</c:v>
                </c:pt>
                <c:pt idx="1">
                  <c:v>0.54</c:v>
                </c:pt>
                <c:pt idx="2">
                  <c:v>0.20599999999999999</c:v>
                </c:pt>
                <c:pt idx="3">
                  <c:v>8.9999999999999993E-3</c:v>
                </c:pt>
                <c:pt idx="4">
                  <c:v>5.1999999999999998E-2</c:v>
                </c:pt>
              </c:numCache>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200">
          <a:solidFill>
            <a:schemeClr val="bg1">
              <a:lumMod val="50000"/>
            </a:schemeClr>
          </a:solidFill>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de-DE"/>
              <a:t>AU-Tage der Mitglieder ohne Rentner nach Altersgruppen und ausgewählten </a:t>
            </a:r>
          </a:p>
          <a:p>
            <a:pPr>
              <a:defRPr/>
            </a:pPr>
            <a:r>
              <a:rPr lang="de-DE"/>
              <a:t>Diagnosehauptgruppen (ICD-10 GM) (Berichtsjahr 2014)</a:t>
            </a:r>
          </a:p>
        </c:rich>
      </c:tx>
      <c:layout>
        <c:manualLayout>
          <c:xMode val="edge"/>
          <c:yMode val="edge"/>
          <c:x val="0.18223067069790053"/>
          <c:y val="7.407407407407407E-2"/>
        </c:manualLayout>
      </c:layout>
      <c:overlay val="0"/>
      <c:spPr>
        <a:noFill/>
        <a:ln w="25400">
          <a:noFill/>
        </a:ln>
      </c:spPr>
    </c:title>
    <c:autoTitleDeleted val="0"/>
    <c:plotArea>
      <c:layout>
        <c:manualLayout>
          <c:layoutTarget val="inner"/>
          <c:xMode val="edge"/>
          <c:yMode val="edge"/>
          <c:x val="8.2300379322932368E-2"/>
          <c:y val="0.15449388299839609"/>
          <c:w val="0.88644964644767998"/>
          <c:h val="0.67845117845117842"/>
        </c:manualLayout>
      </c:layout>
      <c:lineChart>
        <c:grouping val="standard"/>
        <c:varyColors val="0"/>
        <c:ser>
          <c:idx val="0"/>
          <c:order val="0"/>
          <c:tx>
            <c:strRef>
              <c:f>'[Diagramm_3-6.xlsx]Quelldaten'!$C$6</c:f>
              <c:strCache>
                <c:ptCount val="1"/>
                <c:pt idx="0">
                  <c:v>Kreislaufsystem</c:v>
                </c:pt>
              </c:strCache>
            </c:strRef>
          </c:tx>
          <c:spPr>
            <a:ln w="25400">
              <a:solidFill>
                <a:srgbClr val="C00000"/>
              </a:solidFill>
              <a:prstDash val="solid"/>
            </a:ln>
          </c:spPr>
          <c:marker>
            <c:symbol val="circle"/>
            <c:size val="5"/>
            <c:spPr>
              <a:solidFill>
                <a:srgbClr val="C00000"/>
              </a:solidFill>
              <a:ln>
                <a:solidFill>
                  <a:srgbClr val="C00000"/>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'[Diagramm_3-6.xlsx]Quelldaten'!$C$8:$C$17</c:f>
              <c:numCache>
                <c:formatCode>#,##0</c:formatCode>
                <c:ptCount val="10"/>
                <c:pt idx="0">
                  <c:v>99.62</c:v>
                </c:pt>
                <c:pt idx="1">
                  <c:v>119.59</c:v>
                </c:pt>
                <c:pt idx="2">
                  <c:v>143.77000000000001</c:v>
                </c:pt>
                <c:pt idx="3">
                  <c:v>177.98</c:v>
                </c:pt>
                <c:pt idx="4">
                  <c:v>256.02</c:v>
                </c:pt>
                <c:pt idx="5">
                  <c:v>407.55</c:v>
                </c:pt>
                <c:pt idx="6">
                  <c:v>691.71</c:v>
                </c:pt>
                <c:pt idx="7">
                  <c:v>1090.6600000000001</c:v>
                </c:pt>
                <c:pt idx="8">
                  <c:v>1671.03</c:v>
                </c:pt>
                <c:pt idx="9">
                  <c:v>2102.7600000000002</c:v>
                </c:pt>
              </c:numCache>
            </c:numRef>
          </c:val>
          <c:smooth val="0"/>
        </c:ser>
        <c:ser>
          <c:idx val="1"/>
          <c:order val="1"/>
          <c:tx>
            <c:strRef>
              <c:f>'[Diagramm_3-6.xlsx]Quelldaten'!$D$6</c:f>
              <c:strCache>
                <c:ptCount val="1"/>
                <c:pt idx="0">
                  <c:v>Atmungssystem</c:v>
                </c:pt>
              </c:strCache>
            </c:strRef>
          </c:tx>
          <c:spPr>
            <a:ln w="25400" cap="flat">
              <a:solidFill>
                <a:srgbClr val="F79646">
                  <a:lumMod val="75000"/>
                </a:srgbClr>
              </a:solidFill>
              <a:prstDash val="solid"/>
            </a:ln>
          </c:spPr>
          <c:marker>
            <c:symbol val="circle"/>
            <c:size val="5"/>
            <c:spPr>
              <a:solidFill>
                <a:srgbClr val="F79646">
                  <a:lumMod val="75000"/>
                </a:srgbClr>
              </a:solidFill>
              <a:ln>
                <a:solidFill>
                  <a:schemeClr val="tx2">
                    <a:lumMod val="60000"/>
                    <a:lumOff val="40000"/>
                  </a:schemeClr>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'[Diagramm_3-6.xlsx]Quelldaten'!$D$8:$D$17</c:f>
              <c:numCache>
                <c:formatCode>#,##0</c:formatCode>
                <c:ptCount val="10"/>
                <c:pt idx="0">
                  <c:v>2566.1799999999998</c:v>
                </c:pt>
                <c:pt idx="1">
                  <c:v>2290.8200000000002</c:v>
                </c:pt>
                <c:pt idx="2">
                  <c:v>1902.79</c:v>
                </c:pt>
                <c:pt idx="3">
                  <c:v>1898.41</c:v>
                </c:pt>
                <c:pt idx="4">
                  <c:v>2006.93</c:v>
                </c:pt>
                <c:pt idx="5">
                  <c:v>1980.69</c:v>
                </c:pt>
                <c:pt idx="6">
                  <c:v>1969.65</c:v>
                </c:pt>
                <c:pt idx="7">
                  <c:v>2118.89</c:v>
                </c:pt>
                <c:pt idx="8">
                  <c:v>2489.83</c:v>
                </c:pt>
                <c:pt idx="9">
                  <c:v>2211.09</c:v>
                </c:pt>
              </c:numCache>
            </c:numRef>
          </c:val>
          <c:smooth val="0"/>
        </c:ser>
        <c:ser>
          <c:idx val="2"/>
          <c:order val="2"/>
          <c:tx>
            <c:strRef>
              <c:f>'[Diagramm_3-6.xlsx]Quelldaten'!$E$6</c:f>
              <c:strCache>
                <c:ptCount val="1"/>
                <c:pt idx="0">
                  <c:v>Neubildungen</c:v>
                </c:pt>
              </c:strCache>
            </c:strRef>
          </c:tx>
          <c:spPr>
            <a:ln>
              <a:solidFill>
                <a:srgbClr val="FCAA06"/>
              </a:solidFill>
            </a:ln>
          </c:spPr>
          <c:marker>
            <c:symbol val="circle"/>
            <c:size val="5"/>
            <c:spPr>
              <a:solidFill>
                <a:srgbClr val="F79646">
                  <a:lumMod val="75000"/>
                </a:srgbClr>
              </a:solidFill>
              <a:ln>
                <a:solidFill>
                  <a:srgbClr val="008000"/>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'[Diagramm_3-6.xlsx]Quelldaten'!$E$8:$E$17</c:f>
              <c:numCache>
                <c:formatCode>#,##0</c:formatCode>
                <c:ptCount val="10"/>
                <c:pt idx="0">
                  <c:v>56.25</c:v>
                </c:pt>
                <c:pt idx="1">
                  <c:v>95.68</c:v>
                </c:pt>
                <c:pt idx="2">
                  <c:v>141.93</c:v>
                </c:pt>
                <c:pt idx="3">
                  <c:v>170.12</c:v>
                </c:pt>
                <c:pt idx="4">
                  <c:v>292.79000000000002</c:v>
                </c:pt>
                <c:pt idx="5">
                  <c:v>452.53</c:v>
                </c:pt>
                <c:pt idx="6">
                  <c:v>694.42</c:v>
                </c:pt>
                <c:pt idx="7">
                  <c:v>1041.23</c:v>
                </c:pt>
                <c:pt idx="8">
                  <c:v>1362.93</c:v>
                </c:pt>
                <c:pt idx="9">
                  <c:v>1458.19</c:v>
                </c:pt>
              </c:numCache>
            </c:numRef>
          </c:val>
          <c:smooth val="0"/>
        </c:ser>
        <c:ser>
          <c:idx val="3"/>
          <c:order val="3"/>
          <c:tx>
            <c:strRef>
              <c:f>'[Diagramm_3-6.xlsx]Quelldaten'!$F$6</c:f>
              <c:strCache>
                <c:ptCount val="1"/>
                <c:pt idx="0">
                  <c:v>Muskel-/Skelettsystem</c:v>
                </c:pt>
              </c:strCache>
            </c:strRef>
          </c:tx>
          <c:spPr>
            <a:ln w="25400">
              <a:solidFill>
                <a:srgbClr val="808080"/>
              </a:solidFill>
              <a:prstDash val="solid"/>
            </a:ln>
          </c:spPr>
          <c:marker>
            <c:symbol val="circle"/>
            <c:size val="5"/>
            <c:spPr>
              <a:solidFill>
                <a:schemeClr val="bg1">
                  <a:lumMod val="50000"/>
                </a:schemeClr>
              </a:solidFill>
              <a:ln>
                <a:solidFill>
                  <a:srgbClr val="808080"/>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'[Diagramm_3-6.xlsx]Quelldaten'!$F$8:$F$17</c:f>
              <c:numCache>
                <c:formatCode>#,##0</c:formatCode>
                <c:ptCount val="10"/>
                <c:pt idx="0">
                  <c:v>884.65</c:v>
                </c:pt>
                <c:pt idx="1">
                  <c:v>1444.85</c:v>
                </c:pt>
                <c:pt idx="2">
                  <c:v>1560.72</c:v>
                </c:pt>
                <c:pt idx="3">
                  <c:v>1788.89</c:v>
                </c:pt>
                <c:pt idx="4">
                  <c:v>2493.34</c:v>
                </c:pt>
                <c:pt idx="5">
                  <c:v>3553.71</c:v>
                </c:pt>
                <c:pt idx="6">
                  <c:v>4540.8500000000004</c:v>
                </c:pt>
                <c:pt idx="7">
                  <c:v>5967.32</c:v>
                </c:pt>
                <c:pt idx="8">
                  <c:v>7900.88</c:v>
                </c:pt>
                <c:pt idx="9">
                  <c:v>8565.23</c:v>
                </c:pt>
              </c:numCache>
            </c:numRef>
          </c:val>
          <c:smooth val="0"/>
        </c:ser>
        <c:ser>
          <c:idx val="4"/>
          <c:order val="4"/>
          <c:tx>
            <c:strRef>
              <c:f>'[Diagramm_3-6.xlsx]Quelldaten'!$G$6</c:f>
              <c:strCache>
                <c:ptCount val="1"/>
                <c:pt idx="0">
                  <c:v>Verletzungen/ Vergiftungen</c:v>
                </c:pt>
              </c:strCache>
            </c:strRef>
          </c:tx>
          <c:spPr>
            <a:ln w="25400">
              <a:solidFill>
                <a:schemeClr val="tx1">
                  <a:lumMod val="75000"/>
                  <a:lumOff val="25000"/>
                </a:schemeClr>
              </a:solidFill>
              <a:prstDash val="solid"/>
            </a:ln>
          </c:spPr>
          <c:marker>
            <c:symbol val="circle"/>
            <c:size val="5"/>
            <c:spPr>
              <a:solidFill>
                <a:schemeClr val="tx1">
                  <a:lumMod val="75000"/>
                  <a:lumOff val="25000"/>
                </a:schemeClr>
              </a:solidFill>
              <a:ln>
                <a:solidFill>
                  <a:schemeClr val="tx1">
                    <a:lumMod val="75000"/>
                    <a:lumOff val="25000"/>
                  </a:schemeClr>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'[Diagramm_3-6.xlsx]Quelldaten'!$G$8:$G$17</c:f>
              <c:numCache>
                <c:formatCode>#,##0</c:formatCode>
                <c:ptCount val="10"/>
                <c:pt idx="0">
                  <c:v>2099.52</c:v>
                </c:pt>
                <c:pt idx="1">
                  <c:v>2040.64</c:v>
                </c:pt>
                <c:pt idx="2">
                  <c:v>1515.97</c:v>
                </c:pt>
                <c:pt idx="3">
                  <c:v>1212.47</c:v>
                </c:pt>
                <c:pt idx="4">
                  <c:v>1295.29</c:v>
                </c:pt>
                <c:pt idx="5">
                  <c:v>1470.88</c:v>
                </c:pt>
                <c:pt idx="6">
                  <c:v>1634.87</c:v>
                </c:pt>
                <c:pt idx="7">
                  <c:v>1909.13</c:v>
                </c:pt>
                <c:pt idx="8">
                  <c:v>2137.0100000000002</c:v>
                </c:pt>
                <c:pt idx="9">
                  <c:v>1973.96</c:v>
                </c:pt>
              </c:numCache>
            </c:numRef>
          </c:val>
          <c:smooth val="0"/>
        </c:ser>
        <c:ser>
          <c:idx val="5"/>
          <c:order val="5"/>
          <c:tx>
            <c:strRef>
              <c:f>'[Diagramm_3-6.xlsx]Quelldaten'!$B$6</c:f>
              <c:strCache>
                <c:ptCount val="1"/>
                <c:pt idx="0">
                  <c:v>Psychische Störungen</c:v>
                </c:pt>
              </c:strCache>
            </c:strRef>
          </c:tx>
          <c:spPr>
            <a:ln w="25400">
              <a:solidFill>
                <a:srgbClr val="FFDB17"/>
              </a:solidFill>
              <a:prstDash val="solid"/>
            </a:ln>
          </c:spPr>
          <c:marker>
            <c:symbol val="circle"/>
            <c:size val="5"/>
            <c:spPr>
              <a:solidFill>
                <a:srgbClr val="FFDB17"/>
              </a:solidFill>
              <a:ln>
                <a:solidFill>
                  <a:srgbClr val="FFDB17"/>
                </a:solidFill>
              </a:ln>
            </c:spPr>
          </c:marker>
          <c:cat>
            <c:strRef>
              <c:f>'[Diagramm_3-6.xlsx]Quelldaten'!$A$8:$A$17</c:f>
              <c:strCache>
                <c:ptCount val="10"/>
                <c:pt idx="0">
                  <c:v>&lt; 20</c:v>
                </c:pt>
                <c:pt idx="1">
                  <c:v>20–24</c:v>
                </c:pt>
                <c:pt idx="2">
                  <c:v>25–29</c:v>
                </c:pt>
                <c:pt idx="3">
                  <c:v>30–34</c:v>
                </c:pt>
                <c:pt idx="4">
                  <c:v>35–39</c:v>
                </c:pt>
                <c:pt idx="5">
                  <c:v>40–44 </c:v>
                </c:pt>
                <c:pt idx="6">
                  <c:v>45–49 </c:v>
                </c:pt>
                <c:pt idx="7">
                  <c:v>50–54</c:v>
                </c:pt>
                <c:pt idx="8">
                  <c:v>55–59</c:v>
                </c:pt>
                <c:pt idx="9">
                  <c:v>60–64</c:v>
                </c:pt>
              </c:strCache>
            </c:strRef>
          </c:cat>
          <c:val>
            <c:numRef>
              <c:f>'[Diagramm_3-6.xlsx]Quelldaten'!$B$8:$B$17</c:f>
              <c:numCache>
                <c:formatCode>#,##0</c:formatCode>
                <c:ptCount val="10"/>
                <c:pt idx="0">
                  <c:v>588.14</c:v>
                </c:pt>
                <c:pt idx="1">
                  <c:v>1325.12</c:v>
                </c:pt>
                <c:pt idx="2">
                  <c:v>1579.3</c:v>
                </c:pt>
                <c:pt idx="3">
                  <c:v>1825.7</c:v>
                </c:pt>
                <c:pt idx="4">
                  <c:v>2178.64</c:v>
                </c:pt>
                <c:pt idx="5">
                  <c:v>2464.71</c:v>
                </c:pt>
                <c:pt idx="6">
                  <c:v>2671.32</c:v>
                </c:pt>
                <c:pt idx="7">
                  <c:v>2932.07</c:v>
                </c:pt>
                <c:pt idx="8">
                  <c:v>3418.23</c:v>
                </c:pt>
                <c:pt idx="9">
                  <c:v>3604.46</c:v>
                </c:pt>
              </c:numCache>
            </c:numRef>
          </c:val>
          <c:smooth val="0"/>
        </c:ser>
        <c:dLbls>
          <c:showLegendKey val="0"/>
          <c:showVal val="0"/>
          <c:showCatName val="0"/>
          <c:showSerName val="0"/>
          <c:showPercent val="0"/>
          <c:showBubbleSize val="0"/>
        </c:dLbls>
        <c:marker val="1"/>
        <c:smooth val="0"/>
        <c:axId val="185397528"/>
        <c:axId val="185397920"/>
      </c:lineChart>
      <c:catAx>
        <c:axId val="185397528"/>
        <c:scaling>
          <c:orientation val="minMax"/>
        </c:scaling>
        <c:delete val="0"/>
        <c:axPos val="b"/>
        <c:title>
          <c:tx>
            <c:rich>
              <a:bodyPr/>
              <a:lstStyle/>
              <a:p>
                <a:pPr>
                  <a:defRPr/>
                </a:pPr>
                <a:r>
                  <a:rPr lang="de-DE" sz="800" dirty="0"/>
                  <a:t>Altersgruppen in Jahren</a:t>
                </a:r>
              </a:p>
            </c:rich>
          </c:tx>
          <c:overlay val="0"/>
        </c:title>
        <c:numFmt formatCode="General" sourceLinked="1"/>
        <c:majorTickMark val="none"/>
        <c:minorTickMark val="none"/>
        <c:tickLblPos val="nextTo"/>
        <c:spPr>
          <a:ln w="3175">
            <a:solidFill>
              <a:srgbClr val="000000"/>
            </a:solidFill>
            <a:prstDash val="solid"/>
          </a:ln>
        </c:spPr>
        <c:txPr>
          <a:bodyPr rot="0" vert="horz"/>
          <a:lstStyle/>
          <a:p>
            <a:pPr>
              <a:defRPr/>
            </a:pPr>
            <a:endParaRPr lang="de-DE"/>
          </a:p>
        </c:txPr>
        <c:crossAx val="185397920"/>
        <c:crosses val="autoZero"/>
        <c:auto val="1"/>
        <c:lblAlgn val="ctr"/>
        <c:lblOffset val="100"/>
        <c:tickLblSkip val="1"/>
        <c:tickMarkSkip val="1"/>
        <c:noMultiLvlLbl val="0"/>
      </c:catAx>
      <c:valAx>
        <c:axId val="185397920"/>
        <c:scaling>
          <c:orientation val="minMax"/>
        </c:scaling>
        <c:delete val="0"/>
        <c:axPos val="l"/>
        <c:majorGridlines>
          <c:spPr>
            <a:ln w="3175">
              <a:noFill/>
              <a:prstDash val="sysDash"/>
            </a:ln>
          </c:spPr>
        </c:majorGridlines>
        <c:title>
          <c:tx>
            <c:rich>
              <a:bodyPr rot="-5400000" vert="horz"/>
              <a:lstStyle/>
              <a:p>
                <a:pPr>
                  <a:defRPr sz="800"/>
                </a:pPr>
                <a:r>
                  <a:rPr lang="de-DE" sz="800" dirty="0"/>
                  <a:t>AU-Tage je 1.000 Mitglieder ohne Rentner</a:t>
                </a:r>
              </a:p>
            </c:rich>
          </c:tx>
          <c:layout>
            <c:manualLayout>
              <c:xMode val="edge"/>
              <c:yMode val="edge"/>
              <c:x val="0"/>
              <c:y val="0.23633471343146017"/>
            </c:manualLayout>
          </c:layout>
          <c:overlay val="0"/>
        </c:title>
        <c:numFmt formatCode="0" sourceLinked="0"/>
        <c:majorTickMark val="out"/>
        <c:minorTickMark val="none"/>
        <c:tickLblPos val="nextTo"/>
        <c:spPr>
          <a:ln w="3175">
            <a:solidFill>
              <a:srgbClr val="000000"/>
            </a:solidFill>
            <a:prstDash val="solid"/>
          </a:ln>
        </c:spPr>
        <c:txPr>
          <a:bodyPr rot="0" vert="horz"/>
          <a:lstStyle/>
          <a:p>
            <a:pPr>
              <a:defRPr/>
            </a:pPr>
            <a:endParaRPr lang="de-DE"/>
          </a:p>
        </c:txPr>
        <c:crossAx val="185397528"/>
        <c:crosses val="autoZero"/>
        <c:crossBetween val="between"/>
      </c:valAx>
      <c:spPr>
        <a:noFill/>
        <a:ln w="12700">
          <a:noFill/>
          <a:prstDash val="solid"/>
        </a:ln>
      </c:spPr>
    </c:plotArea>
    <c:legend>
      <c:legendPos val="b"/>
      <c:layout>
        <c:manualLayout>
          <c:xMode val="edge"/>
          <c:yMode val="edge"/>
          <c:x val="0.10007824700409318"/>
          <c:y val="0.91535481922627693"/>
          <c:w val="0.81966125841785431"/>
          <c:h val="8.4346030350267137E-2"/>
        </c:manualLayout>
      </c:layout>
      <c:overlay val="0"/>
      <c:spPr>
        <a:noFill/>
        <a:ln w="3175">
          <a:noFill/>
          <a:prstDash val="solid"/>
        </a:ln>
      </c:spPr>
    </c:legend>
    <c:plotVisOnly val="1"/>
    <c:dispBlanksAs val="gap"/>
    <c:showDLblsOverMax val="0"/>
  </c:chart>
  <c:spPr>
    <a:noFill/>
    <a:ln w="9525">
      <a:noFill/>
    </a:ln>
  </c:spPr>
  <c:txPr>
    <a:bodyPr/>
    <a:lstStyle/>
    <a:p>
      <a:pPr>
        <a:defRPr sz="1000" b="0" i="0" u="none" strike="noStrike" baseline="0">
          <a:solidFill>
            <a:schemeClr val="bg1">
              <a:lumMod val="50000"/>
            </a:schemeClr>
          </a:solidFill>
          <a:latin typeface="Arial"/>
          <a:ea typeface="Arial"/>
          <a:cs typeface="Arial"/>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Tabelle1!$B$1</c:f>
              <c:strCache>
                <c:ptCount val="1"/>
                <c:pt idx="0">
                  <c:v>Frauen</c:v>
                </c:pt>
              </c:strCache>
            </c:strRef>
          </c:tx>
          <c:spPr>
            <a:solidFill>
              <a:srgbClr val="FDD205"/>
            </a:solidFill>
            <a:effectLst/>
          </c:spPr>
          <c:invertIfNegative val="0"/>
          <c:dLbls>
            <c:spPr>
              <a:noFill/>
              <a:ln>
                <a:noFill/>
              </a:ln>
              <a:effectLst/>
            </c:spPr>
            <c:txPr>
              <a:bodyPr/>
              <a:lstStyle/>
              <a:p>
                <a:pPr>
                  <a:defRPr sz="1000">
                    <a:solidFill>
                      <a:schemeClr val="bg1">
                        <a:lumMod val="50000"/>
                      </a:schemeClr>
                    </a:solidFill>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Tabelle1!$B$2:$B$10</c:f>
              <c:numCache>
                <c:formatCode>#,##0</c:formatCode>
                <c:ptCount val="9"/>
                <c:pt idx="0">
                  <c:v>11733</c:v>
                </c:pt>
                <c:pt idx="1">
                  <c:v>11567</c:v>
                </c:pt>
                <c:pt idx="2">
                  <c:v>11803</c:v>
                </c:pt>
                <c:pt idx="3">
                  <c:v>12222</c:v>
                </c:pt>
                <c:pt idx="4">
                  <c:v>12290</c:v>
                </c:pt>
                <c:pt idx="5">
                  <c:v>11893</c:v>
                </c:pt>
                <c:pt idx="6">
                  <c:v>11684</c:v>
                </c:pt>
                <c:pt idx="7">
                  <c:v>11645</c:v>
                </c:pt>
                <c:pt idx="8">
                  <c:v>11009</c:v>
                </c:pt>
              </c:numCache>
            </c:numRef>
          </c:val>
        </c:ser>
        <c:ser>
          <c:idx val="1"/>
          <c:order val="1"/>
          <c:tx>
            <c:strRef>
              <c:f>Tabelle1!$C$1</c:f>
              <c:strCache>
                <c:ptCount val="1"/>
                <c:pt idx="0">
                  <c:v>Männer</c:v>
                </c:pt>
              </c:strCache>
            </c:strRef>
          </c:tx>
          <c:spPr>
            <a:solidFill>
              <a:schemeClr val="bg1">
                <a:lumMod val="75000"/>
              </a:schemeClr>
            </a:solidFill>
            <a:effectLst/>
          </c:spPr>
          <c:invertIfNegative val="0"/>
          <c:dLbls>
            <c:spPr>
              <a:noFill/>
              <a:ln>
                <a:noFill/>
              </a:ln>
              <a:effectLst/>
            </c:spPr>
            <c:txPr>
              <a:bodyPr/>
              <a:lstStyle/>
              <a:p>
                <a:pPr>
                  <a:defRPr sz="1000">
                    <a:solidFill>
                      <a:srgbClr val="5F5F5F"/>
                    </a:solidFill>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Tabelle1!$C$2:$C$10</c:f>
              <c:numCache>
                <c:formatCode>#,##0</c:formatCode>
                <c:ptCount val="9"/>
                <c:pt idx="0">
                  <c:v>14759</c:v>
                </c:pt>
                <c:pt idx="1">
                  <c:v>14394</c:v>
                </c:pt>
                <c:pt idx="2">
                  <c:v>13979</c:v>
                </c:pt>
                <c:pt idx="3">
                  <c:v>14014</c:v>
                </c:pt>
                <c:pt idx="4">
                  <c:v>14204</c:v>
                </c:pt>
                <c:pt idx="5">
                  <c:v>13539</c:v>
                </c:pt>
                <c:pt idx="6">
                  <c:v>12512</c:v>
                </c:pt>
                <c:pt idx="7">
                  <c:v>12158</c:v>
                </c:pt>
                <c:pt idx="8">
                  <c:v>10849</c:v>
                </c:pt>
              </c:numCache>
            </c:numRef>
          </c:val>
        </c:ser>
        <c:dLbls>
          <c:showLegendKey val="0"/>
          <c:showVal val="0"/>
          <c:showCatName val="0"/>
          <c:showSerName val="0"/>
          <c:showPercent val="0"/>
          <c:showBubbleSize val="0"/>
        </c:dLbls>
        <c:gapWidth val="88"/>
        <c:overlap val="-30"/>
        <c:axId val="188402544"/>
        <c:axId val="188400192"/>
      </c:barChart>
      <c:catAx>
        <c:axId val="188402544"/>
        <c:scaling>
          <c:orientation val="minMax"/>
        </c:scaling>
        <c:delete val="0"/>
        <c:axPos val="l"/>
        <c:numFmt formatCode="General" sourceLinked="1"/>
        <c:majorTickMark val="none"/>
        <c:minorTickMark val="none"/>
        <c:tickLblPos val="nextTo"/>
        <c:txPr>
          <a:bodyPr/>
          <a:lstStyle/>
          <a:p>
            <a:pPr>
              <a:defRPr sz="1400">
                <a:solidFill>
                  <a:schemeClr val="bg1">
                    <a:lumMod val="50000"/>
                  </a:schemeClr>
                </a:solidFill>
                <a:latin typeface="+mj-lt"/>
                <a:cs typeface="Arial" pitchFamily="34" charset="0"/>
              </a:defRPr>
            </a:pPr>
            <a:endParaRPr lang="de-DE"/>
          </a:p>
        </c:txPr>
        <c:crossAx val="188400192"/>
        <c:crosses val="autoZero"/>
        <c:auto val="1"/>
        <c:lblAlgn val="ctr"/>
        <c:lblOffset val="100"/>
        <c:noMultiLvlLbl val="0"/>
      </c:catAx>
      <c:valAx>
        <c:axId val="188400192"/>
        <c:scaling>
          <c:orientation val="minMax"/>
        </c:scaling>
        <c:delete val="0"/>
        <c:axPos val="b"/>
        <c:majorGridlines>
          <c:spPr>
            <a:ln>
              <a:solidFill>
                <a:schemeClr val="bg1"/>
              </a:solidFill>
            </a:ln>
          </c:spPr>
        </c:majorGridlines>
        <c:numFmt formatCode="#,##0" sourceLinked="1"/>
        <c:majorTickMark val="none"/>
        <c:minorTickMark val="none"/>
        <c:tickLblPos val="nextTo"/>
        <c:txPr>
          <a:bodyPr/>
          <a:lstStyle/>
          <a:p>
            <a:pPr>
              <a:defRPr sz="1200">
                <a:solidFill>
                  <a:schemeClr val="bg1">
                    <a:lumMod val="50000"/>
                  </a:schemeClr>
                </a:solidFill>
              </a:defRPr>
            </a:pPr>
            <a:endParaRPr lang="de-DE"/>
          </a:p>
        </c:txPr>
        <c:crossAx val="188402544"/>
        <c:crosses val="autoZero"/>
        <c:crossBetween val="between"/>
      </c:valAx>
    </c:plotArea>
    <c:legend>
      <c:legendPos val="r"/>
      <c:overlay val="0"/>
      <c:spPr>
        <a:effectLst/>
      </c:spPr>
      <c:txPr>
        <a:bodyPr/>
        <a:lstStyle/>
        <a:p>
          <a:pPr>
            <a:defRPr sz="1600">
              <a:solidFill>
                <a:schemeClr val="bg1">
                  <a:lumMod val="50000"/>
                </a:schemeClr>
              </a:solidFill>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774950" cy="433388"/>
          </a:xfrm>
          <a:prstGeom prst="rect">
            <a:avLst/>
          </a:prstGeom>
          <a:noFill/>
          <a:ln w="9525">
            <a:noFill/>
            <a:miter lim="800000"/>
            <a:headEnd/>
            <a:tailEnd/>
          </a:ln>
          <a:effectLst/>
        </p:spPr>
        <p:txBody>
          <a:bodyPr vert="horz" wrap="square" lIns="82589" tIns="41294" rIns="82589" bIns="41294" numCol="1" anchor="t" anchorCtr="0" compatLnSpc="1">
            <a:prstTxWarp prst="textNoShape">
              <a:avLst/>
            </a:prstTxWarp>
          </a:bodyPr>
          <a:lstStyle>
            <a:lvl1pPr>
              <a:defRPr sz="1100"/>
            </a:lvl1pPr>
          </a:lstStyle>
          <a:p>
            <a:pPr>
              <a:defRPr/>
            </a:pPr>
            <a:endParaRPr lang="de-DE"/>
          </a:p>
        </p:txBody>
      </p:sp>
      <p:sp>
        <p:nvSpPr>
          <p:cNvPr id="70659" name="Rectangle 3"/>
          <p:cNvSpPr>
            <a:spLocks noGrp="1" noChangeArrowheads="1"/>
          </p:cNvSpPr>
          <p:nvPr>
            <p:ph type="dt" sz="quarter" idx="1"/>
          </p:nvPr>
        </p:nvSpPr>
        <p:spPr bwMode="auto">
          <a:xfrm>
            <a:off x="3624263" y="0"/>
            <a:ext cx="2774950" cy="433388"/>
          </a:xfrm>
          <a:prstGeom prst="rect">
            <a:avLst/>
          </a:prstGeom>
          <a:noFill/>
          <a:ln w="9525">
            <a:noFill/>
            <a:miter lim="800000"/>
            <a:headEnd/>
            <a:tailEnd/>
          </a:ln>
          <a:effectLst/>
        </p:spPr>
        <p:txBody>
          <a:bodyPr vert="horz" wrap="square" lIns="82589" tIns="41294" rIns="82589" bIns="41294" numCol="1" anchor="t" anchorCtr="0" compatLnSpc="1">
            <a:prstTxWarp prst="textNoShape">
              <a:avLst/>
            </a:prstTxWarp>
          </a:bodyPr>
          <a:lstStyle>
            <a:lvl1pPr algn="r">
              <a:defRPr sz="1100"/>
            </a:lvl1pPr>
          </a:lstStyle>
          <a:p>
            <a:pPr>
              <a:defRPr/>
            </a:pPr>
            <a:endParaRPr lang="de-DE"/>
          </a:p>
        </p:txBody>
      </p:sp>
      <p:sp>
        <p:nvSpPr>
          <p:cNvPr id="70660" name="Rectangle 4"/>
          <p:cNvSpPr>
            <a:spLocks noGrp="1" noChangeArrowheads="1"/>
          </p:cNvSpPr>
          <p:nvPr>
            <p:ph type="ftr" sz="quarter" idx="2"/>
          </p:nvPr>
        </p:nvSpPr>
        <p:spPr bwMode="auto">
          <a:xfrm>
            <a:off x="0" y="8251825"/>
            <a:ext cx="2774950" cy="433388"/>
          </a:xfrm>
          <a:prstGeom prst="rect">
            <a:avLst/>
          </a:prstGeom>
          <a:noFill/>
          <a:ln w="9525">
            <a:noFill/>
            <a:miter lim="800000"/>
            <a:headEnd/>
            <a:tailEnd/>
          </a:ln>
          <a:effectLst/>
        </p:spPr>
        <p:txBody>
          <a:bodyPr vert="horz" wrap="square" lIns="82589" tIns="41294" rIns="82589" bIns="41294" numCol="1" anchor="b" anchorCtr="0" compatLnSpc="1">
            <a:prstTxWarp prst="textNoShape">
              <a:avLst/>
            </a:prstTxWarp>
          </a:bodyPr>
          <a:lstStyle>
            <a:lvl1pPr>
              <a:defRPr sz="1100"/>
            </a:lvl1pPr>
          </a:lstStyle>
          <a:p>
            <a:pPr>
              <a:defRPr/>
            </a:pPr>
            <a:endParaRPr lang="de-DE"/>
          </a:p>
        </p:txBody>
      </p:sp>
      <p:sp>
        <p:nvSpPr>
          <p:cNvPr id="70661" name="Rectangle 5"/>
          <p:cNvSpPr>
            <a:spLocks noGrp="1" noChangeArrowheads="1"/>
          </p:cNvSpPr>
          <p:nvPr>
            <p:ph type="sldNum" sz="quarter" idx="3"/>
          </p:nvPr>
        </p:nvSpPr>
        <p:spPr bwMode="auto">
          <a:xfrm>
            <a:off x="3624263" y="8251825"/>
            <a:ext cx="2774950" cy="433388"/>
          </a:xfrm>
          <a:prstGeom prst="rect">
            <a:avLst/>
          </a:prstGeom>
          <a:noFill/>
          <a:ln w="9525">
            <a:noFill/>
            <a:miter lim="800000"/>
            <a:headEnd/>
            <a:tailEnd/>
          </a:ln>
          <a:effectLst/>
        </p:spPr>
        <p:txBody>
          <a:bodyPr vert="horz" wrap="square" lIns="82589" tIns="41294" rIns="82589" bIns="41294" numCol="1" anchor="b" anchorCtr="0" compatLnSpc="1">
            <a:prstTxWarp prst="textNoShape">
              <a:avLst/>
            </a:prstTxWarp>
          </a:bodyPr>
          <a:lstStyle>
            <a:lvl1pPr algn="r">
              <a:defRPr sz="1100"/>
            </a:lvl1pPr>
          </a:lstStyle>
          <a:p>
            <a:pPr>
              <a:defRPr/>
            </a:pPr>
            <a:fld id="{EC820985-99D8-40FA-8911-5E1AE1413A54}" type="slidenum">
              <a:rPr lang="de-DE"/>
              <a:pPr>
                <a:defRPr/>
              </a:pPr>
              <a:t>‹Nr.›</a:t>
            </a:fld>
            <a:endParaRPr lang="de-DE"/>
          </a:p>
        </p:txBody>
      </p:sp>
    </p:spTree>
    <p:extLst>
      <p:ext uri="{BB962C8B-B14F-4D97-AF65-F5344CB8AC3E}">
        <p14:creationId xmlns:p14="http://schemas.microsoft.com/office/powerpoint/2010/main" val="373997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774950" cy="433388"/>
          </a:xfrm>
          <a:prstGeom prst="rect">
            <a:avLst/>
          </a:prstGeom>
        </p:spPr>
        <p:txBody>
          <a:bodyPr vert="horz" lIns="82589" tIns="41294" rIns="82589" bIns="41294" rtlCol="0"/>
          <a:lstStyle>
            <a:lvl1pPr algn="l">
              <a:defRPr sz="1100"/>
            </a:lvl1pPr>
          </a:lstStyle>
          <a:p>
            <a:pPr>
              <a:defRPr/>
            </a:pPr>
            <a:endParaRPr lang="de-DE"/>
          </a:p>
        </p:txBody>
      </p:sp>
      <p:sp>
        <p:nvSpPr>
          <p:cNvPr id="3" name="Datumsplatzhalter 2"/>
          <p:cNvSpPr>
            <a:spLocks noGrp="1"/>
          </p:cNvSpPr>
          <p:nvPr>
            <p:ph type="dt" idx="1"/>
          </p:nvPr>
        </p:nvSpPr>
        <p:spPr>
          <a:xfrm>
            <a:off x="3624263" y="0"/>
            <a:ext cx="2774950" cy="433388"/>
          </a:xfrm>
          <a:prstGeom prst="rect">
            <a:avLst/>
          </a:prstGeom>
        </p:spPr>
        <p:txBody>
          <a:bodyPr vert="horz" lIns="82589" tIns="41294" rIns="82589" bIns="41294" rtlCol="0"/>
          <a:lstStyle>
            <a:lvl1pPr algn="r">
              <a:defRPr sz="1100"/>
            </a:lvl1pPr>
          </a:lstStyle>
          <a:p>
            <a:pPr>
              <a:defRPr/>
            </a:pPr>
            <a:fld id="{4C71ADC0-35E3-4481-8B85-7F9AB0F904D8}" type="datetimeFigureOut">
              <a:rPr lang="de-DE"/>
              <a:pPr>
                <a:defRPr/>
              </a:pPr>
              <a:t>11.04.2016</a:t>
            </a:fld>
            <a:endParaRPr lang="de-DE"/>
          </a:p>
        </p:txBody>
      </p:sp>
      <p:sp>
        <p:nvSpPr>
          <p:cNvPr id="4" name="Folienbildplatzhalter 3"/>
          <p:cNvSpPr>
            <a:spLocks noGrp="1" noRot="1" noChangeAspect="1"/>
          </p:cNvSpPr>
          <p:nvPr>
            <p:ph type="sldImg" idx="2"/>
          </p:nvPr>
        </p:nvSpPr>
        <p:spPr>
          <a:xfrm>
            <a:off x="1030288" y="652463"/>
            <a:ext cx="4340225" cy="3255962"/>
          </a:xfrm>
          <a:prstGeom prst="rect">
            <a:avLst/>
          </a:prstGeom>
          <a:noFill/>
          <a:ln w="12700">
            <a:solidFill>
              <a:prstClr val="black"/>
            </a:solidFill>
          </a:ln>
        </p:spPr>
        <p:txBody>
          <a:bodyPr vert="horz" lIns="82589" tIns="41294" rIns="82589" bIns="41294" rtlCol="0" anchor="ctr"/>
          <a:lstStyle/>
          <a:p>
            <a:pPr lvl="0"/>
            <a:endParaRPr lang="de-DE" noProof="0" smtClean="0"/>
          </a:p>
        </p:txBody>
      </p:sp>
      <p:sp>
        <p:nvSpPr>
          <p:cNvPr id="5" name="Notizenplatzhalter 4"/>
          <p:cNvSpPr>
            <a:spLocks noGrp="1"/>
          </p:cNvSpPr>
          <p:nvPr>
            <p:ph type="body" sz="quarter" idx="3"/>
          </p:nvPr>
        </p:nvSpPr>
        <p:spPr>
          <a:xfrm>
            <a:off x="639763" y="4125913"/>
            <a:ext cx="5121275" cy="3908425"/>
          </a:xfrm>
          <a:prstGeom prst="rect">
            <a:avLst/>
          </a:prstGeom>
        </p:spPr>
        <p:txBody>
          <a:bodyPr vert="horz" lIns="82589" tIns="41294" rIns="82589" bIns="41294"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251825"/>
            <a:ext cx="2774950" cy="433388"/>
          </a:xfrm>
          <a:prstGeom prst="rect">
            <a:avLst/>
          </a:prstGeom>
        </p:spPr>
        <p:txBody>
          <a:bodyPr vert="horz" lIns="82589" tIns="41294" rIns="82589" bIns="41294" rtlCol="0" anchor="b"/>
          <a:lstStyle>
            <a:lvl1pPr algn="l">
              <a:defRPr sz="1100"/>
            </a:lvl1pPr>
          </a:lstStyle>
          <a:p>
            <a:pPr>
              <a:defRPr/>
            </a:pPr>
            <a:endParaRPr lang="de-DE"/>
          </a:p>
        </p:txBody>
      </p:sp>
      <p:sp>
        <p:nvSpPr>
          <p:cNvPr id="7" name="Foliennummernplatzhalter 6"/>
          <p:cNvSpPr>
            <a:spLocks noGrp="1"/>
          </p:cNvSpPr>
          <p:nvPr>
            <p:ph type="sldNum" sz="quarter" idx="5"/>
          </p:nvPr>
        </p:nvSpPr>
        <p:spPr>
          <a:xfrm>
            <a:off x="3624263" y="8251825"/>
            <a:ext cx="2774950" cy="433388"/>
          </a:xfrm>
          <a:prstGeom prst="rect">
            <a:avLst/>
          </a:prstGeom>
        </p:spPr>
        <p:txBody>
          <a:bodyPr vert="horz" lIns="82589" tIns="41294" rIns="82589" bIns="41294" rtlCol="0" anchor="b"/>
          <a:lstStyle>
            <a:lvl1pPr algn="r">
              <a:defRPr sz="1100"/>
            </a:lvl1pPr>
          </a:lstStyle>
          <a:p>
            <a:pPr>
              <a:defRPr/>
            </a:pPr>
            <a:fld id="{BE80DBA6-9629-4667-B317-C9F7652ADFB9}" type="slidenum">
              <a:rPr lang="de-DE"/>
              <a:pPr>
                <a:defRPr/>
              </a:pPr>
              <a:t>‹Nr.›</a:t>
            </a:fld>
            <a:endParaRPr lang="de-DE"/>
          </a:p>
        </p:txBody>
      </p:sp>
    </p:spTree>
    <p:extLst>
      <p:ext uri="{BB962C8B-B14F-4D97-AF65-F5344CB8AC3E}">
        <p14:creationId xmlns:p14="http://schemas.microsoft.com/office/powerpoint/2010/main" val="29061031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Zusammensetzung der ICD-10:</a:t>
            </a:r>
          </a:p>
          <a:p>
            <a:pPr marL="171450" indent="-171450">
              <a:buFont typeface="Arial" pitchFamily="34" charset="0"/>
              <a:buChar char="•"/>
            </a:pPr>
            <a:r>
              <a:rPr lang="de-DE" dirty="0" err="1" smtClean="0"/>
              <a:t>Athropathien</a:t>
            </a:r>
            <a:r>
              <a:rPr lang="de-DE" dirty="0" smtClean="0"/>
              <a:t> (Gelenkleiden): M00-M03 + M05-M14 +  M15-19 + M20-25</a:t>
            </a:r>
          </a:p>
          <a:p>
            <a:pPr marL="171450" indent="-171450">
              <a:buFont typeface="Arial" pitchFamily="34" charset="0"/>
              <a:buChar char="•"/>
            </a:pPr>
            <a:r>
              <a:rPr lang="de-DE" dirty="0" smtClean="0"/>
              <a:t>Wirbelsäule / Rücken: M40-43 + M45-49 + M50-54 </a:t>
            </a:r>
          </a:p>
          <a:p>
            <a:pPr marL="171450" indent="-171450">
              <a:buFont typeface="Arial" pitchFamily="34" charset="0"/>
              <a:buChar char="•"/>
            </a:pPr>
            <a:r>
              <a:rPr lang="de-DE" dirty="0" smtClean="0"/>
              <a:t>Weichteile: M 60-64 + M65-68 + M70-79</a:t>
            </a:r>
          </a:p>
          <a:p>
            <a:pPr marL="171450" indent="-171450">
              <a:buFont typeface="Arial" pitchFamily="34" charset="0"/>
              <a:buChar char="•"/>
            </a:pPr>
            <a:r>
              <a:rPr lang="de-DE" dirty="0" err="1" smtClean="0"/>
              <a:t>Osteopathien</a:t>
            </a:r>
            <a:r>
              <a:rPr lang="de-DE" dirty="0" smtClean="0"/>
              <a:t> / </a:t>
            </a:r>
            <a:r>
              <a:rPr lang="de-DE" dirty="0" err="1" smtClean="0"/>
              <a:t>Chrondropathien</a:t>
            </a:r>
            <a:r>
              <a:rPr lang="de-DE" dirty="0" smtClean="0"/>
              <a:t>: M80-85 + M86-90 + M91-94</a:t>
            </a:r>
          </a:p>
          <a:p>
            <a:pPr marL="171450" indent="-171450">
              <a:buFont typeface="Arial" pitchFamily="34" charset="0"/>
              <a:buChar char="•"/>
            </a:pPr>
            <a:r>
              <a:rPr lang="de-DE" dirty="0" smtClean="0"/>
              <a:t>Übrige: M30-36</a:t>
            </a:r>
            <a:r>
              <a:rPr lang="de-DE" dirty="0"/>
              <a:t> </a:t>
            </a:r>
            <a:r>
              <a:rPr lang="de-DE" dirty="0" smtClean="0"/>
              <a:t>+ M 95-99</a:t>
            </a:r>
          </a:p>
        </p:txBody>
      </p:sp>
      <p:sp>
        <p:nvSpPr>
          <p:cNvPr id="4" name="Foliennummernplatzhalter 3"/>
          <p:cNvSpPr>
            <a:spLocks noGrp="1"/>
          </p:cNvSpPr>
          <p:nvPr>
            <p:ph type="sldNum" sz="quarter" idx="10"/>
          </p:nvPr>
        </p:nvSpPr>
        <p:spPr/>
        <p:txBody>
          <a:bodyPr/>
          <a:lstStyle/>
          <a:p>
            <a:pPr>
              <a:defRPr/>
            </a:pPr>
            <a:fld id="{BE80DBA6-9629-4667-B317-C9F7652ADFB9}" type="slidenum">
              <a:rPr lang="de-DE" smtClean="0"/>
              <a:pPr>
                <a:defRPr/>
              </a:pPr>
              <a:t>5</a:t>
            </a:fld>
            <a:endParaRPr lang="de-DE"/>
          </a:p>
        </p:txBody>
      </p:sp>
    </p:spTree>
    <p:extLst>
      <p:ext uri="{BB962C8B-B14F-4D97-AF65-F5344CB8AC3E}">
        <p14:creationId xmlns:p14="http://schemas.microsoft.com/office/powerpoint/2010/main" val="63274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E80DBA6-9629-4667-B317-C9F7652ADFB9}" type="slidenum">
              <a:rPr lang="de-DE" smtClean="0"/>
              <a:pPr>
                <a:defRPr/>
              </a:pPr>
              <a:t>6</a:t>
            </a:fld>
            <a:endParaRPr lang="de-DE"/>
          </a:p>
        </p:txBody>
      </p:sp>
    </p:spTree>
    <p:extLst>
      <p:ext uri="{BB962C8B-B14F-4D97-AF65-F5344CB8AC3E}">
        <p14:creationId xmlns:p14="http://schemas.microsoft.com/office/powerpoint/2010/main" val="325671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E80DBA6-9629-4667-B317-C9F7652ADFB9}" type="slidenum">
              <a:rPr lang="de-DE" smtClean="0"/>
              <a:pPr>
                <a:defRPr/>
              </a:pPr>
              <a:t>9</a:t>
            </a:fld>
            <a:endParaRPr lang="de-DE"/>
          </a:p>
        </p:txBody>
      </p:sp>
    </p:spTree>
    <p:extLst>
      <p:ext uri="{BB962C8B-B14F-4D97-AF65-F5344CB8AC3E}">
        <p14:creationId xmlns:p14="http://schemas.microsoft.com/office/powerpoint/2010/main" val="17475116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el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164" t="5052" r="648" b="5278"/>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9259E54E-F37D-4182-9B63-4E862A628A3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4437063"/>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886" t="12558" r="2636"/>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37157030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Abschnitts-&#10;überschrift">
    <p:spTree>
      <p:nvGrpSpPr>
        <p:cNvPr id="1" name=""/>
        <p:cNvGrpSpPr/>
        <p:nvPr/>
      </p:nvGrpSpPr>
      <p:grpSpPr>
        <a:xfrm>
          <a:off x="0" y="0"/>
          <a:ext cx="0" cy="0"/>
          <a:chOff x="0" y="0"/>
          <a:chExt cx="0" cy="0"/>
        </a:xfrm>
      </p:grpSpPr>
      <p:pic>
        <p:nvPicPr>
          <p:cNvPr id="2"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Rechteck 3"/>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5" name="Textfeld 4"/>
          <p:cNvSpPr txBox="1">
            <a:spLocks noChangeArrowheads="1"/>
          </p:cNvSpPr>
          <p:nvPr userDrawn="1"/>
        </p:nvSpPr>
        <p:spPr bwMode="auto">
          <a:xfrm>
            <a:off x="503238" y="6616700"/>
            <a:ext cx="90376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fld id="{2FCB158E-9A0A-4F29-B086-4FC41AD5450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6" name="Gerade Verbindung 5"/>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7"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8"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75771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txBox="1">
            <a:spLocks/>
          </p:cNvSpPr>
          <p:nvPr userDrawn="1"/>
        </p:nvSpPr>
        <p:spPr>
          <a:xfrm>
            <a:off x="611188" y="1124744"/>
            <a:ext cx="7969250" cy="1224136"/>
          </a:xfrm>
          <a:prstGeom prst="rect">
            <a:avLst/>
          </a:prstGeom>
          <a:solidFill>
            <a:srgbClr val="FDD205">
              <a:alpha val="92000"/>
            </a:srgbClr>
          </a:solidFill>
        </p:spPr>
        <p:txBody>
          <a:bodyPr lIns="252000" anchor="ct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defRPr/>
            </a:pPr>
            <a:endParaRPr lang="de-DE" sz="2800" b="1" dirty="0" smtClean="0">
              <a:solidFill>
                <a:schemeClr val="bg1"/>
              </a:solidFill>
            </a:endParaRPr>
          </a:p>
        </p:txBody>
      </p: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F0997CEA-DF49-48DE-A729-BE2E244F1C17}"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Inhaltsplatzhalter 2"/>
          <p:cNvSpPr>
            <a:spLocks noGrp="1"/>
          </p:cNvSpPr>
          <p:nvPr>
            <p:ph idx="1"/>
          </p:nvPr>
        </p:nvSpPr>
        <p:spPr>
          <a:xfrm>
            <a:off x="611560" y="2325955"/>
            <a:ext cx="7969440" cy="3224697"/>
          </a:xfrm>
          <a:solidFill>
            <a:schemeClr val="bg1">
              <a:lumMod val="50000"/>
              <a:alpha val="95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Inhaltsplatzhalter 2"/>
          <p:cNvSpPr>
            <a:spLocks noGrp="1"/>
          </p:cNvSpPr>
          <p:nvPr>
            <p:ph idx="11"/>
          </p:nvPr>
        </p:nvSpPr>
        <p:spPr>
          <a:xfrm>
            <a:off x="642789" y="1868878"/>
            <a:ext cx="7756163" cy="964761"/>
          </a:xfrm>
        </p:spPr>
        <p:txBody>
          <a:bodyPr lIns="360000">
            <a:noAutofit/>
          </a:bodyPr>
          <a:lstStyle>
            <a:lvl1pPr marL="0" indent="0">
              <a:buClr>
                <a:srgbClr val="FDD205"/>
              </a:buClr>
              <a:buFontTx/>
              <a:buNone/>
              <a:defRPr sz="28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16675275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Abschnitts-&#10;überschrift">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Rechteck 9"/>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 name="Textfeld 10"/>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36CE583F-C438-4F98-B5A1-08DFF66BE3DC}"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2" name="Gerade Verbindung 11"/>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3"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4"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
        <p:nvSpPr>
          <p:cNvPr id="21" name="Inhaltsplatzhalter 2"/>
          <p:cNvSpPr>
            <a:spLocks noGrp="1"/>
          </p:cNvSpPr>
          <p:nvPr>
            <p:ph idx="10"/>
          </p:nvPr>
        </p:nvSpPr>
        <p:spPr>
          <a:xfrm>
            <a:off x="4645025" y="2893939"/>
            <a:ext cx="3804243" cy="3388214"/>
          </a:xfrm>
        </p:spPr>
        <p:txBody>
          <a:bodyPr/>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2" name="Inhaltsplatzhalter 2"/>
          <p:cNvSpPr>
            <a:spLocks noGrp="1"/>
          </p:cNvSpPr>
          <p:nvPr>
            <p:ph idx="11"/>
          </p:nvPr>
        </p:nvSpPr>
        <p:spPr>
          <a:xfrm>
            <a:off x="503238" y="2060822"/>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4" name="Inhaltsplatzhalter 2"/>
          <p:cNvSpPr>
            <a:spLocks noGrp="1"/>
          </p:cNvSpPr>
          <p:nvPr>
            <p:ph idx="12"/>
          </p:nvPr>
        </p:nvSpPr>
        <p:spPr>
          <a:xfrm>
            <a:off x="4644008" y="2060823"/>
            <a:ext cx="3804243" cy="792113"/>
          </a:xfrm>
        </p:spPr>
        <p:txBody>
          <a:bodyPr/>
          <a:lstStyle>
            <a:lvl1pPr marL="0" indent="0">
              <a:buClr>
                <a:srgbClr val="FDD205"/>
              </a:buClr>
              <a:buFontTx/>
              <a:buNone/>
              <a:defRPr sz="2400" b="1">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5" name="Inhaltsplatzhalter 2"/>
          <p:cNvSpPr>
            <a:spLocks noGrp="1"/>
          </p:cNvSpPr>
          <p:nvPr>
            <p:ph idx="13"/>
          </p:nvPr>
        </p:nvSpPr>
        <p:spPr>
          <a:xfrm>
            <a:off x="519705" y="2903139"/>
            <a:ext cx="3804243" cy="3388214"/>
          </a:xfrm>
        </p:spPr>
        <p:txBody>
          <a:bodyPr/>
          <a:lstStyle>
            <a:lvl1pPr>
              <a:buClr>
                <a:srgbClr val="FDD205"/>
              </a:buClr>
              <a:defRPr sz="2400">
                <a:solidFill>
                  <a:srgbClr val="918F90"/>
                </a:solidFill>
              </a:defRPr>
            </a:lvl1pPr>
            <a:lvl2pPr>
              <a:buClr>
                <a:srgbClr val="FDD205"/>
              </a:buClr>
              <a:defRPr sz="2000">
                <a:solidFill>
                  <a:srgbClr val="918F90"/>
                </a:solidFill>
              </a:defRPr>
            </a:lvl2pPr>
            <a:lvl3pPr>
              <a:buClr>
                <a:srgbClr val="FDD205"/>
              </a:buClr>
              <a:defRPr sz="1800">
                <a:solidFill>
                  <a:srgbClr val="918F90"/>
                </a:solidFill>
              </a:defRPr>
            </a:lvl3pPr>
            <a:lvl4pPr>
              <a:buClr>
                <a:srgbClr val="FDD205"/>
              </a:buClr>
              <a:defRPr sz="1600">
                <a:solidFill>
                  <a:srgbClr val="918F90"/>
                </a:solidFill>
              </a:defRPr>
            </a:lvl4pPr>
            <a:lvl5pPr>
              <a:buClr>
                <a:srgbClr val="FDD205"/>
              </a:buClr>
              <a:defRPr sz="1600">
                <a:solidFill>
                  <a:srgbClr val="918F90"/>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1408635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34A49351-D22B-4D0C-920D-C36D9F300B4F}"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8" name="Gerade Verbindung 7"/>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9"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0"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2371951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Abschnitts-&#10;überschrift">
    <p:spTree>
      <p:nvGrpSpPr>
        <p:cNvPr id="1" name=""/>
        <p:cNvGrpSpPr/>
        <p:nvPr/>
      </p:nvGrpSpPr>
      <p:grpSpPr>
        <a:xfrm>
          <a:off x="0" y="0"/>
          <a:ext cx="0" cy="0"/>
          <a:chOff x="0" y="0"/>
          <a:chExt cx="0" cy="0"/>
        </a:xfrm>
      </p:grpSpPr>
      <p:sp>
        <p:nvSpPr>
          <p:cNvPr id="7" name="Rechteck 6"/>
          <p:cNvSpPr/>
          <p:nvPr userDrawn="1"/>
        </p:nvSpPr>
        <p:spPr>
          <a:xfrm>
            <a:off x="-1588" y="1052513"/>
            <a:ext cx="9144001"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dirty="0"/>
          </a:p>
        </p:txBody>
      </p:sp>
      <p:pic>
        <p:nvPicPr>
          <p:cNvPr id="8" name="Grafik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8"/>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Textfeld 9"/>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10B098A3-DDE9-4D06-833A-CA88E65F779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11"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12"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824538" y="44370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el 1"/>
          <p:cNvSpPr>
            <a:spLocks noGrp="1"/>
          </p:cNvSpPr>
          <p:nvPr>
            <p:ph type="ctrTitle"/>
          </p:nvPr>
        </p:nvSpPr>
        <p:spPr>
          <a:xfrm>
            <a:off x="0" y="1757265"/>
            <a:ext cx="7772400" cy="879647"/>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
        <p:nvSpPr>
          <p:cNvPr id="20" name="Inhaltsplatzhalter 2"/>
          <p:cNvSpPr>
            <a:spLocks noGrp="1"/>
          </p:cNvSpPr>
          <p:nvPr>
            <p:ph idx="1"/>
          </p:nvPr>
        </p:nvSpPr>
        <p:spPr>
          <a:xfrm>
            <a:off x="39553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21" name="Inhaltsplatzhalter 2"/>
          <p:cNvSpPr>
            <a:spLocks noGrp="1"/>
          </p:cNvSpPr>
          <p:nvPr>
            <p:ph idx="10"/>
          </p:nvPr>
        </p:nvSpPr>
        <p:spPr>
          <a:xfrm>
            <a:off x="5076056" y="3789040"/>
            <a:ext cx="3600400" cy="2448272"/>
          </a:xfrm>
        </p:spPr>
        <p:txBody>
          <a:bodyPr>
            <a:normAutofit/>
          </a:bodyPr>
          <a:lstStyle>
            <a:lvl1pPr marL="0" indent="0">
              <a:buClr>
                <a:srgbClr val="FDD205"/>
              </a:buClr>
              <a:buFontTx/>
              <a:buNone/>
              <a:defRPr sz="160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8" name="Inhaltsplatzhalter 2"/>
          <p:cNvSpPr>
            <a:spLocks noGrp="1"/>
          </p:cNvSpPr>
          <p:nvPr>
            <p:ph idx="11"/>
          </p:nvPr>
        </p:nvSpPr>
        <p:spPr>
          <a:xfrm>
            <a:off x="39553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9" name="Inhaltsplatzhalter 2"/>
          <p:cNvSpPr>
            <a:spLocks noGrp="1"/>
          </p:cNvSpPr>
          <p:nvPr>
            <p:ph idx="12"/>
          </p:nvPr>
        </p:nvSpPr>
        <p:spPr>
          <a:xfrm>
            <a:off x="5076056" y="3068960"/>
            <a:ext cx="3600400" cy="648072"/>
          </a:xfrm>
        </p:spPr>
        <p:txBody>
          <a:bodyPr>
            <a:noAutofit/>
          </a:bodyPr>
          <a:lstStyle>
            <a:lvl1pPr marL="0" indent="0">
              <a:buClr>
                <a:srgbClr val="FDD205"/>
              </a:buClr>
              <a:buFontTx/>
              <a:buNone/>
              <a:defRPr sz="1800" b="1">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Tree>
    <p:extLst>
      <p:ext uri="{BB962C8B-B14F-4D97-AF65-F5344CB8AC3E}">
        <p14:creationId xmlns:p14="http://schemas.microsoft.com/office/powerpoint/2010/main" val="25359054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5"/>
          <p:cNvSpPr>
            <a:spLocks noGrp="1" noChangeArrowheads="1"/>
          </p:cNvSpPr>
          <p:nvPr>
            <p:ph type="dt" idx="10"/>
          </p:nvPr>
        </p:nvSpPr>
        <p:spPr>
          <a:ln/>
        </p:spPr>
        <p:txBody>
          <a:bodyPr/>
          <a:lstStyle>
            <a:lvl1pPr>
              <a:defRPr/>
            </a:lvl1pPr>
          </a:lstStyle>
          <a:p>
            <a:pPr>
              <a:defRPr/>
            </a:pPr>
            <a:r>
              <a:rPr lang="de-DE"/>
              <a:t>06.01.16</a:t>
            </a:r>
          </a:p>
        </p:txBody>
      </p:sp>
      <p:sp>
        <p:nvSpPr>
          <p:cNvPr id="5" name="Rectangle 7"/>
          <p:cNvSpPr>
            <a:spLocks noGrp="1" noChangeArrowheads="1"/>
          </p:cNvSpPr>
          <p:nvPr>
            <p:ph type="sldNum" idx="11"/>
          </p:nvPr>
        </p:nvSpPr>
        <p:spPr>
          <a:ln/>
        </p:spPr>
        <p:txBody>
          <a:bodyPr/>
          <a:lstStyle>
            <a:lvl1pPr>
              <a:defRPr/>
            </a:lvl1pPr>
          </a:lstStyle>
          <a:p>
            <a:pPr>
              <a:defRPr/>
            </a:pPr>
            <a:fld id="{38F7A8DE-900C-4D0A-9EB8-E69B48BC4121}" type="slidenum">
              <a:rPr lang="de-DE"/>
              <a:pPr>
                <a:defRPr/>
              </a:pPr>
              <a:t>‹Nr.›</a:t>
            </a:fld>
            <a:endParaRPr lang="de-DE"/>
          </a:p>
        </p:txBody>
      </p:sp>
    </p:spTree>
    <p:extLst>
      <p:ext uri="{BB962C8B-B14F-4D97-AF65-F5344CB8AC3E}">
        <p14:creationId xmlns:p14="http://schemas.microsoft.com/office/powerpoint/2010/main" val="24597041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5"/>
          <p:cNvSpPr>
            <a:spLocks noGrp="1" noChangeArrowheads="1"/>
          </p:cNvSpPr>
          <p:nvPr>
            <p:ph type="dt" idx="10"/>
          </p:nvPr>
        </p:nvSpPr>
        <p:spPr>
          <a:ln/>
        </p:spPr>
        <p:txBody>
          <a:bodyPr/>
          <a:lstStyle>
            <a:lvl1pPr>
              <a:defRPr/>
            </a:lvl1pPr>
          </a:lstStyle>
          <a:p>
            <a:pPr>
              <a:defRPr/>
            </a:pPr>
            <a:r>
              <a:rPr lang="de-DE"/>
              <a:t>06.01.16</a:t>
            </a:r>
          </a:p>
        </p:txBody>
      </p:sp>
      <p:sp>
        <p:nvSpPr>
          <p:cNvPr id="4" name="Rectangle 7"/>
          <p:cNvSpPr>
            <a:spLocks noGrp="1" noChangeArrowheads="1"/>
          </p:cNvSpPr>
          <p:nvPr>
            <p:ph type="sldNum" idx="11"/>
          </p:nvPr>
        </p:nvSpPr>
        <p:spPr>
          <a:ln/>
        </p:spPr>
        <p:txBody>
          <a:bodyPr/>
          <a:lstStyle>
            <a:lvl1pPr>
              <a:defRPr/>
            </a:lvl1pPr>
          </a:lstStyle>
          <a:p>
            <a:pPr>
              <a:defRPr/>
            </a:pPr>
            <a:fld id="{9783D1BD-5754-49EF-A386-7B8DE1B0E872}" type="slidenum">
              <a:rPr lang="de-DE"/>
              <a:pPr>
                <a:defRPr/>
              </a:pPr>
              <a:t>‹Nr.›</a:t>
            </a:fld>
            <a:endParaRPr lang="de-DE"/>
          </a:p>
        </p:txBody>
      </p:sp>
    </p:spTree>
    <p:extLst>
      <p:ext uri="{BB962C8B-B14F-4D97-AF65-F5344CB8AC3E}">
        <p14:creationId xmlns:p14="http://schemas.microsoft.com/office/powerpoint/2010/main" val="26406754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Abschnitts-&#10;überschrift">
    <p:spTree>
      <p:nvGrpSpPr>
        <p:cNvPr id="1" name=""/>
        <p:cNvGrpSpPr/>
        <p:nvPr/>
      </p:nvGrpSpPr>
      <p:grpSpPr>
        <a:xfrm>
          <a:off x="0" y="0"/>
          <a:ext cx="0" cy="0"/>
          <a:chOff x="0" y="0"/>
          <a:chExt cx="0" cy="0"/>
        </a:xfrm>
      </p:grpSpPr>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Untertitel 2"/>
          <p:cNvSpPr txBox="1">
            <a:spLocks/>
          </p:cNvSpPr>
          <p:nvPr userDrawn="1"/>
        </p:nvSpPr>
        <p:spPr bwMode="auto">
          <a:xfrm>
            <a:off x="757238" y="225425"/>
            <a:ext cx="1438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BGM Basics</a:t>
            </a:r>
            <a:endParaRPr lang="de-DE" sz="1400" dirty="0"/>
          </a:p>
        </p:txBody>
      </p:sp>
      <p:pic>
        <p:nvPicPr>
          <p:cNvPr id="6" name="Grafik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288" y="225425"/>
            <a:ext cx="3365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E076ECF2-ACCC-4935-91B9-06708182ADC6}"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8000837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Abschnitts-&#10;überschrift">
    <p:spTree>
      <p:nvGrpSpPr>
        <p:cNvPr id="1" name=""/>
        <p:cNvGrpSpPr/>
        <p:nvPr/>
      </p:nvGrpSpPr>
      <p:grpSpPr>
        <a:xfrm>
          <a:off x="0" y="0"/>
          <a:ext cx="0" cy="0"/>
          <a:chOff x="0" y="0"/>
          <a:chExt cx="0" cy="0"/>
        </a:xfrm>
      </p:grpSpPr>
      <p:sp>
        <p:nvSpPr>
          <p:cNvPr id="4"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5" name="Grafik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2CF17A-3B20-46C9-94AE-4FA37FD4F41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43650" y="4149725"/>
            <a:ext cx="3052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1263229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9DE1EAF-88D1-4EB9-97C2-6C7341E6E0E8}" type="datetimeFigureOut">
              <a:rPr lang="de-DE" smtClean="0"/>
              <a:t>11.04.2016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3DFA73D-29A8-4A00-882E-B738E2F045BB}" type="slidenum">
              <a:rPr lang="de-DE" smtClean="0"/>
              <a:t>‹Nr.›</a:t>
            </a:fld>
            <a:endParaRPr lang="de-DE"/>
          </a:p>
        </p:txBody>
      </p:sp>
    </p:spTree>
    <p:extLst>
      <p:ext uri="{BB962C8B-B14F-4D97-AF65-F5344CB8AC3E}">
        <p14:creationId xmlns:p14="http://schemas.microsoft.com/office/powerpoint/2010/main" val="424070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elfolie">
    <p:spTree>
      <p:nvGrpSpPr>
        <p:cNvPr id="1" name=""/>
        <p:cNvGrpSpPr/>
        <p:nvPr/>
      </p:nvGrpSpPr>
      <p:grpSpPr>
        <a:xfrm>
          <a:off x="0" y="0"/>
          <a:ext cx="0" cy="0"/>
          <a:chOff x="0" y="0"/>
          <a:chExt cx="0" cy="0"/>
        </a:xfrm>
      </p:grpSpPr>
      <p:pic>
        <p:nvPicPr>
          <p:cNvPr id="3"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l="1164" t="5052" r="648" b="5278"/>
          <a:stretch>
            <a:fillRect/>
          </a:stretch>
        </p:blipFill>
        <p:spPr bwMode="auto">
          <a:xfrm>
            <a:off x="0" y="1030288"/>
            <a:ext cx="9144000"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fld id="{B28DA07B-4B12-4FEC-9C08-307CA3B3BC3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388" y="4437063"/>
            <a:ext cx="29527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p:cNvSpPr>
            <a:spLocks noGrp="1"/>
          </p:cNvSpPr>
          <p:nvPr>
            <p:ph type="ctrTitle"/>
          </p:nvPr>
        </p:nvSpPr>
        <p:spPr>
          <a:xfrm>
            <a:off x="0" y="2751063"/>
            <a:ext cx="6084168" cy="1470025"/>
          </a:xfrm>
          <a:solidFill>
            <a:srgbClr val="FDD205">
              <a:alpha val="91000"/>
            </a:srgbClr>
          </a:solidFill>
        </p:spPr>
        <p:txBody>
          <a:bodyPr lIns="360000">
            <a:normAutofit/>
          </a:bodyPr>
          <a:lstStyle>
            <a:lvl1pPr algn="l">
              <a:defRPr sz="3200" baseline="0">
                <a:solidFill>
                  <a:schemeClr val="bg1"/>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98012731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9DE1EAF-88D1-4EB9-97C2-6C7341E6E0E8}" type="datetimeFigureOut">
              <a:rPr lang="de-DE" smtClean="0"/>
              <a:t>11.04.2016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3DFA73D-29A8-4A00-882E-B738E2F045BB}" type="slidenum">
              <a:rPr lang="de-DE" smtClean="0"/>
              <a:t>‹Nr.›</a:t>
            </a:fld>
            <a:endParaRPr lang="de-DE"/>
          </a:p>
        </p:txBody>
      </p:sp>
    </p:spTree>
    <p:extLst>
      <p:ext uri="{BB962C8B-B14F-4D97-AF65-F5344CB8AC3E}">
        <p14:creationId xmlns:p14="http://schemas.microsoft.com/office/powerpoint/2010/main" val="2996840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9DE1EAF-88D1-4EB9-97C2-6C7341E6E0E8}" type="datetimeFigureOut">
              <a:rPr lang="de-DE" smtClean="0"/>
              <a:t>11.04.2016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3DFA73D-29A8-4A00-882E-B738E2F045BB}" type="slidenum">
              <a:rPr lang="de-DE" smtClean="0"/>
              <a:t>‹Nr.›</a:t>
            </a:fld>
            <a:endParaRPr lang="de-DE"/>
          </a:p>
        </p:txBody>
      </p:sp>
    </p:spTree>
    <p:extLst>
      <p:ext uri="{BB962C8B-B14F-4D97-AF65-F5344CB8AC3E}">
        <p14:creationId xmlns:p14="http://schemas.microsoft.com/office/powerpoint/2010/main" val="1042218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Abschnitts-&#10;überschrift">
    <p:spTree>
      <p:nvGrpSpPr>
        <p:cNvPr id="1" name=""/>
        <p:cNvGrpSpPr/>
        <p:nvPr/>
      </p:nvGrpSpPr>
      <p:grpSpPr>
        <a:xfrm>
          <a:off x="0" y="0"/>
          <a:ext cx="0" cy="0"/>
          <a:chOff x="0" y="0"/>
          <a:chExt cx="0" cy="0"/>
        </a:xfrm>
      </p:grpSpPr>
      <p:sp>
        <p:nvSpPr>
          <p:cNvPr id="3" name="Rechteck 2"/>
          <p:cNvSpPr/>
          <p:nvPr userDrawn="1"/>
        </p:nvSpPr>
        <p:spPr>
          <a:xfrm>
            <a:off x="0" y="1052513"/>
            <a:ext cx="9144000" cy="5775325"/>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pic>
        <p:nvPicPr>
          <p:cNvPr id="4" name="Grafik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72450" y="242888"/>
            <a:ext cx="5762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24538" y="4437063"/>
            <a:ext cx="2951162"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70C86ED1-D5D0-4AF8-954E-C6DB1196E0F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sp>
        <p:nvSpPr>
          <p:cNvPr id="8" name="Untertitel 2"/>
          <p:cNvSpPr txBox="1">
            <a:spLocks/>
          </p:cNvSpPr>
          <p:nvPr userDrawn="1"/>
        </p:nvSpPr>
        <p:spPr bwMode="auto">
          <a:xfrm>
            <a:off x="1058863" y="311150"/>
            <a:ext cx="30813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2400" dirty="0" smtClean="0"/>
              <a:t>Bewegung</a:t>
            </a:r>
            <a:endParaRPr lang="de-DE" sz="2400" dirty="0"/>
          </a:p>
        </p:txBody>
      </p:sp>
      <p:pic>
        <p:nvPicPr>
          <p:cNvPr id="9" name="Grafik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0538" y="347663"/>
            <a:ext cx="5524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el 1"/>
          <p:cNvSpPr>
            <a:spLocks noGrp="1"/>
          </p:cNvSpPr>
          <p:nvPr>
            <p:ph type="ctrTitle"/>
          </p:nvPr>
        </p:nvSpPr>
        <p:spPr>
          <a:xfrm>
            <a:off x="0" y="2751063"/>
            <a:ext cx="7772400" cy="1470025"/>
          </a:xfrm>
          <a:solidFill>
            <a:schemeClr val="bg1"/>
          </a:solidFill>
        </p:spPr>
        <p:txBody>
          <a:bodyPr lIns="360000">
            <a:normAutofit/>
          </a:bodyPr>
          <a:lstStyle>
            <a:lvl1pPr algn="l">
              <a:defRPr sz="3200">
                <a:solidFill>
                  <a:srgbClr val="918F90"/>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421688821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bschnitts-&#10;überschrift">
    <p:spTree>
      <p:nvGrpSpPr>
        <p:cNvPr id="1" name=""/>
        <p:cNvGrpSpPr/>
        <p:nvPr/>
      </p:nvGrpSpPr>
      <p:grpSpPr>
        <a:xfrm>
          <a:off x="0" y="0"/>
          <a:ext cx="0" cy="0"/>
          <a:chOff x="0" y="0"/>
          <a:chExt cx="0" cy="0"/>
        </a:xfrm>
      </p:grpSpPr>
      <p:sp>
        <p:nvSpPr>
          <p:cNvPr id="4"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5" name="Grafik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Rechteck 7"/>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9" name="Textfeld 8"/>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2CF17A-3B20-46C9-94AE-4FA37FD4F411}"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10"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343650" y="4149725"/>
            <a:ext cx="30527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Gerade Verbindung 10"/>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29"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smtClean="0"/>
              <a:t>Titelmasterformat durch Klicken bearbeiten</a:t>
            </a:r>
            <a:endParaRPr lang="de-DE" dirty="0"/>
          </a:p>
        </p:txBody>
      </p:sp>
      <p:sp>
        <p:nvSpPr>
          <p:cNvPr id="30" name="Inhaltsplatzhalter 2"/>
          <p:cNvSpPr>
            <a:spLocks noGrp="1"/>
          </p:cNvSpPr>
          <p:nvPr>
            <p:ph idx="13"/>
          </p:nvPr>
        </p:nvSpPr>
        <p:spPr>
          <a:xfrm>
            <a:off x="179512" y="1988840"/>
            <a:ext cx="8784976" cy="4464496"/>
          </a:xfrm>
        </p:spPr>
        <p:txBody>
          <a:bodyPr lIns="360000"/>
          <a:lstStyle>
            <a:lvl1pPr>
              <a:buClr>
                <a:srgbClr val="FDD205"/>
              </a:buClr>
              <a:defRPr sz="2400">
                <a:solidFill>
                  <a:schemeClr val="bg1">
                    <a:lumMod val="50000"/>
                  </a:schemeClr>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41418800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bschnitts-&#10;überschrift">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125"/>
          <a:stretch/>
        </p:blipFill>
        <p:spPr bwMode="auto">
          <a:xfrm>
            <a:off x="-6350" y="69215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F1AAA0BC-53F6-41AF-AFF1-0ED0039CFD55}"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3" name="Grafik 1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Inhaltsplatzhalter 2"/>
          <p:cNvSpPr>
            <a:spLocks noGrp="1"/>
          </p:cNvSpPr>
          <p:nvPr>
            <p:ph idx="11"/>
          </p:nvPr>
        </p:nvSpPr>
        <p:spPr>
          <a:xfrm>
            <a:off x="395535" y="2132856"/>
            <a:ext cx="7705477" cy="601573"/>
          </a:xfrm>
          <a:solidFill>
            <a:srgbClr val="FDD205">
              <a:alpha val="90000"/>
            </a:srgbClr>
          </a:solidFill>
        </p:spPr>
        <p:txBody>
          <a:bodyPr lIns="360000" tIns="144000">
            <a:noAutofit/>
          </a:bodyPr>
          <a:lstStyle>
            <a:lvl1pPr marL="0" indent="0">
              <a:buClr>
                <a:srgbClr val="FDD205"/>
              </a:buClr>
              <a:buFontTx/>
              <a:buNone/>
              <a:defRPr sz="2400" b="1">
                <a:solidFill>
                  <a:schemeClr val="bg1"/>
                </a:solidFill>
              </a:defRPr>
            </a:lvl1pPr>
            <a:lvl2pPr>
              <a:buClr>
                <a:srgbClr val="FDD205"/>
              </a:buClr>
              <a:defRPr sz="2000">
                <a:solidFill>
                  <a:schemeClr val="bg1">
                    <a:lumMod val="50000"/>
                  </a:schemeClr>
                </a:solidFill>
              </a:defRPr>
            </a:lvl2pPr>
            <a:lvl3pPr>
              <a:buClr>
                <a:srgbClr val="FDD205"/>
              </a:buClr>
              <a:defRPr sz="1800">
                <a:solidFill>
                  <a:schemeClr val="bg1">
                    <a:lumMod val="50000"/>
                  </a:schemeClr>
                </a:solidFill>
              </a:defRPr>
            </a:lvl3pPr>
            <a:lvl4pPr>
              <a:buClr>
                <a:srgbClr val="FDD205"/>
              </a:buClr>
              <a:defRPr sz="1600">
                <a:solidFill>
                  <a:schemeClr val="bg1">
                    <a:lumMod val="50000"/>
                  </a:schemeClr>
                </a:solidFill>
              </a:defRPr>
            </a:lvl4pPr>
            <a:lvl5pPr>
              <a:buClr>
                <a:srgbClr val="FDD205"/>
              </a:buClr>
              <a:defRPr sz="16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2" name="Inhaltsplatzhalter 2"/>
          <p:cNvSpPr>
            <a:spLocks noGrp="1"/>
          </p:cNvSpPr>
          <p:nvPr>
            <p:ph idx="1"/>
          </p:nvPr>
        </p:nvSpPr>
        <p:spPr>
          <a:xfrm>
            <a:off x="395535" y="2734430"/>
            <a:ext cx="7705477" cy="3214850"/>
          </a:xfrm>
          <a:solidFill>
            <a:schemeClr val="bg1">
              <a:lumMod val="50000"/>
              <a:alpha val="90000"/>
            </a:schemeClr>
          </a:solidFill>
        </p:spPr>
        <p:txBody>
          <a:bodyPr lIns="360000" tIns="144000"/>
          <a:lstStyle>
            <a:lvl1pPr>
              <a:buClr>
                <a:srgbClr val="FDD205"/>
              </a:buClr>
              <a:defRPr sz="2400">
                <a:solidFill>
                  <a:schemeClr val="bg1"/>
                </a:solidFill>
              </a:defRPr>
            </a:lvl1pPr>
            <a:lvl2pPr>
              <a:buClr>
                <a:srgbClr val="FDD205"/>
              </a:buClr>
              <a:defRPr sz="2000">
                <a:solidFill>
                  <a:schemeClr val="bg1"/>
                </a:solidFill>
              </a:defRPr>
            </a:lvl2pPr>
            <a:lvl3pPr>
              <a:buClr>
                <a:srgbClr val="FDD205"/>
              </a:buClr>
              <a:defRPr sz="1800">
                <a:solidFill>
                  <a:schemeClr val="bg1"/>
                </a:solidFill>
              </a:defRPr>
            </a:lvl3pPr>
            <a:lvl4pPr>
              <a:buClr>
                <a:srgbClr val="FDD205"/>
              </a:buClr>
              <a:defRPr sz="1600">
                <a:solidFill>
                  <a:schemeClr val="bg1"/>
                </a:solidFill>
              </a:defRPr>
            </a:lvl4pPr>
            <a:lvl5pPr>
              <a:buClr>
                <a:srgbClr val="FDD205"/>
              </a:buClr>
              <a:defRPr sz="1600">
                <a:solidFill>
                  <a:schemeClr val="bg1"/>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7506953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5" name="Rechteck 4"/>
          <p:cNvSpPr/>
          <p:nvPr userDrawn="1"/>
        </p:nvSpPr>
        <p:spPr>
          <a:xfrm>
            <a:off x="4932363" y="696913"/>
            <a:ext cx="4211637" cy="5905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de-DE"/>
          </a:p>
        </p:txBody>
      </p: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a:t>
            </a:r>
            <a:r>
              <a:rPr lang="de-DE" sz="900" baseline="0" dirty="0" smtClean="0">
                <a:solidFill>
                  <a:schemeClr val="bg1"/>
                </a:solidFill>
                <a:cs typeface="+mn-cs"/>
              </a:rPr>
              <a:t> </a:t>
            </a:r>
            <a:r>
              <a:rPr lang="de-DE" sz="900" dirty="0" smtClean="0">
                <a:solidFill>
                  <a:schemeClr val="bg1"/>
                </a:solidFill>
                <a:cs typeface="+mn-cs"/>
              </a:rPr>
              <a:t>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fld id="{DFA9930D-D6DC-4895-A57B-0326F8509EE0}"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1"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2"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6"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5" name="Bildplatzhalter 2"/>
          <p:cNvSpPr>
            <a:spLocks noGrp="1"/>
          </p:cNvSpPr>
          <p:nvPr>
            <p:ph type="pic" sz="quarter" idx="11"/>
          </p:nvPr>
        </p:nvSpPr>
        <p:spPr>
          <a:xfrm>
            <a:off x="732292" y="1052736"/>
            <a:ext cx="3335651" cy="4176464"/>
          </a:xfrm>
        </p:spPr>
        <p:txBody>
          <a:bodyPr rtlCol="0">
            <a:normAutofit/>
          </a:bodyPr>
          <a:lstStyle/>
          <a:p>
            <a:pPr lvl="0"/>
            <a:endParaRPr lang="de-DE" noProof="0" dirty="0"/>
          </a:p>
        </p:txBody>
      </p:sp>
    </p:spTree>
    <p:extLst>
      <p:ext uri="{BB962C8B-B14F-4D97-AF65-F5344CB8AC3E}">
        <p14:creationId xmlns:p14="http://schemas.microsoft.com/office/powerpoint/2010/main" val="21851927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pic>
        <p:nvPicPr>
          <p:cNvPr id="4" name="Picture 2" descr="C:\Users\cynthia\Desktop\A9R7A9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0" y="1341438"/>
            <a:ext cx="3976688"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4"/>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 </a:t>
            </a:r>
            <a:r>
              <a:rPr lang="de-DE" sz="900" baseline="0" dirty="0" smtClean="0">
                <a:solidFill>
                  <a:schemeClr val="bg1"/>
                </a:solidFill>
                <a:cs typeface="+mn-cs"/>
              </a:rPr>
              <a:t>       </a:t>
            </a:r>
            <a:r>
              <a:rPr lang="de-DE" sz="900" dirty="0" smtClean="0">
                <a:solidFill>
                  <a:schemeClr val="bg1"/>
                </a:solidFill>
                <a:cs typeface="+mn-cs"/>
              </a:rPr>
              <a:t> </a:t>
            </a:r>
            <a:fld id="{E542B38B-35E5-4A43-B857-B82B7E0239B6}"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9" name="Grafik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9"/>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1"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2" name="Grafik 1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Inhaltsplatzhalter 2"/>
          <p:cNvSpPr>
            <a:spLocks noGrp="1"/>
          </p:cNvSpPr>
          <p:nvPr>
            <p:ph idx="1"/>
          </p:nvPr>
        </p:nvSpPr>
        <p:spPr>
          <a:xfrm>
            <a:off x="5220072"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30" name="Untertitel 2"/>
          <p:cNvSpPr>
            <a:spLocks noGrp="1"/>
          </p:cNvSpPr>
          <p:nvPr>
            <p:ph type="subTitle" idx="10"/>
          </p:nvPr>
        </p:nvSpPr>
        <p:spPr>
          <a:xfrm>
            <a:off x="539552" y="5301208"/>
            <a:ext cx="3767699" cy="360040"/>
          </a:xfrm>
        </p:spPr>
        <p:txBody>
          <a:bodyPr>
            <a:normAutofit/>
          </a:bodyPr>
          <a:lstStyle>
            <a:lvl1pPr marL="0" indent="0" algn="ctr">
              <a:buNone/>
              <a:defRPr sz="11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25697038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cxnSp>
        <p:nvCxnSpPr>
          <p:cNvPr id="4" name="Gerade Verbindung 3"/>
          <p:cNvCxnSpPr/>
          <p:nvPr userDrawn="1"/>
        </p:nvCxnSpPr>
        <p:spPr>
          <a:xfrm>
            <a:off x="4932363" y="981075"/>
            <a:ext cx="0" cy="5327650"/>
          </a:xfrm>
          <a:prstGeom prst="line">
            <a:avLst/>
          </a:prstGeom>
          <a:ln>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5" name="Rechteck 4"/>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6" name="Rechteck 5"/>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Textfeld 6"/>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5D36CC15-B607-46F5-AA81-860C69C53659}"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pic>
        <p:nvPicPr>
          <p:cNvPr id="8"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Inhaltsplatzhalter 2"/>
          <p:cNvSpPr>
            <a:spLocks noGrp="1"/>
          </p:cNvSpPr>
          <p:nvPr>
            <p:ph idx="1"/>
          </p:nvPr>
        </p:nvSpPr>
        <p:spPr>
          <a:xfrm>
            <a:off x="563914" y="1052736"/>
            <a:ext cx="3671590" cy="5205041"/>
          </a:xfrm>
        </p:spPr>
        <p:txBody>
          <a:bodyPr/>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2" name="Bildplatzhalter 2"/>
          <p:cNvSpPr>
            <a:spLocks noGrp="1"/>
          </p:cNvSpPr>
          <p:nvPr>
            <p:ph type="pic" sz="quarter" idx="11"/>
          </p:nvPr>
        </p:nvSpPr>
        <p:spPr>
          <a:xfrm>
            <a:off x="4932040" y="714648"/>
            <a:ext cx="4211960" cy="5905500"/>
          </a:xfrm>
        </p:spPr>
        <p:txBody>
          <a:bodyPr rtlCol="0">
            <a:normAutofit/>
          </a:bodyPr>
          <a:lstStyle/>
          <a:p>
            <a:pPr lvl="0"/>
            <a:endParaRPr lang="de-DE" noProof="0" dirty="0"/>
          </a:p>
        </p:txBody>
      </p:sp>
    </p:spTree>
    <p:extLst>
      <p:ext uri="{BB962C8B-B14F-4D97-AF65-F5344CB8AC3E}">
        <p14:creationId xmlns:p14="http://schemas.microsoft.com/office/powerpoint/2010/main" val="26364392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Abschnitts-&#10;überschrift">
    <p:spTree>
      <p:nvGrpSpPr>
        <p:cNvPr id="1" name=""/>
        <p:cNvGrpSpPr/>
        <p:nvPr/>
      </p:nvGrpSpPr>
      <p:grpSpPr>
        <a:xfrm>
          <a:off x="0" y="0"/>
          <a:ext cx="0" cy="0"/>
          <a:chOff x="0" y="0"/>
          <a:chExt cx="0" cy="0"/>
        </a:xfrm>
      </p:grpSpPr>
      <p:pic>
        <p:nvPicPr>
          <p:cNvPr id="5"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25" y="115888"/>
            <a:ext cx="44608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p:cNvSpPr/>
          <p:nvPr userDrawn="1"/>
        </p:nvSpPr>
        <p:spPr>
          <a:xfrm>
            <a:off x="0" y="6597650"/>
            <a:ext cx="9144000" cy="26035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7" name="Rechteck 6"/>
          <p:cNvSpPr/>
          <p:nvPr userDrawn="1"/>
        </p:nvSpPr>
        <p:spPr>
          <a:xfrm>
            <a:off x="8101013" y="6597650"/>
            <a:ext cx="1036637" cy="260350"/>
          </a:xfrm>
          <a:prstGeom prst="rect">
            <a:avLst/>
          </a:prstGeom>
          <a:solidFill>
            <a:srgbClr val="FDD2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8" name="Textfeld 7"/>
          <p:cNvSpPr txBox="1">
            <a:spLocks noChangeArrowheads="1"/>
          </p:cNvSpPr>
          <p:nvPr userDrawn="1"/>
        </p:nvSpPr>
        <p:spPr bwMode="auto">
          <a:xfrm>
            <a:off x="503238" y="6616700"/>
            <a:ext cx="838993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347788" algn="l"/>
                <a:tab pos="3136900" algn="l"/>
              </a:tabLst>
              <a:defRPr>
                <a:solidFill>
                  <a:schemeClr val="tx1"/>
                </a:solidFill>
                <a:latin typeface="Arial" charset="0"/>
              </a:defRPr>
            </a:lvl1pPr>
            <a:lvl2pPr marL="742950" indent="-285750" eaLnBrk="0" hangingPunct="0">
              <a:tabLst>
                <a:tab pos="1347788" algn="l"/>
                <a:tab pos="3136900" algn="l"/>
              </a:tabLst>
              <a:defRPr>
                <a:solidFill>
                  <a:schemeClr val="tx1"/>
                </a:solidFill>
                <a:latin typeface="Arial" charset="0"/>
              </a:defRPr>
            </a:lvl2pPr>
            <a:lvl3pPr marL="1143000" indent="-228600" eaLnBrk="0" hangingPunct="0">
              <a:tabLst>
                <a:tab pos="1347788" algn="l"/>
                <a:tab pos="3136900" algn="l"/>
              </a:tabLst>
              <a:defRPr>
                <a:solidFill>
                  <a:schemeClr val="tx1"/>
                </a:solidFill>
                <a:latin typeface="Arial" charset="0"/>
              </a:defRPr>
            </a:lvl3pPr>
            <a:lvl4pPr marL="1600200" indent="-228600" eaLnBrk="0" hangingPunct="0">
              <a:tabLst>
                <a:tab pos="1347788" algn="l"/>
                <a:tab pos="3136900" algn="l"/>
              </a:tabLst>
              <a:defRPr>
                <a:solidFill>
                  <a:schemeClr val="tx1"/>
                </a:solidFill>
                <a:latin typeface="Arial" charset="0"/>
              </a:defRPr>
            </a:lvl4pPr>
            <a:lvl5pPr marL="2057400" indent="-228600" eaLnBrk="0" hangingPunct="0">
              <a:tabLst>
                <a:tab pos="1347788" algn="l"/>
                <a:tab pos="3136900" algn="l"/>
              </a:tabLst>
              <a:defRPr>
                <a:solidFill>
                  <a:schemeClr val="tx1"/>
                </a:solidFill>
                <a:latin typeface="Arial" charset="0"/>
              </a:defRPr>
            </a:lvl5pPr>
            <a:lvl6pPr marL="2514600" indent="-228600" eaLnBrk="0" fontAlgn="base" hangingPunct="0">
              <a:spcBef>
                <a:spcPct val="0"/>
              </a:spcBef>
              <a:spcAft>
                <a:spcPct val="0"/>
              </a:spcAft>
              <a:tabLst>
                <a:tab pos="1347788" algn="l"/>
                <a:tab pos="3136900" algn="l"/>
              </a:tabLst>
              <a:defRPr>
                <a:solidFill>
                  <a:schemeClr val="tx1"/>
                </a:solidFill>
                <a:latin typeface="Arial" charset="0"/>
              </a:defRPr>
            </a:lvl6pPr>
            <a:lvl7pPr marL="2971800" indent="-228600" eaLnBrk="0" fontAlgn="base" hangingPunct="0">
              <a:spcBef>
                <a:spcPct val="0"/>
              </a:spcBef>
              <a:spcAft>
                <a:spcPct val="0"/>
              </a:spcAft>
              <a:tabLst>
                <a:tab pos="1347788" algn="l"/>
                <a:tab pos="3136900" algn="l"/>
              </a:tabLst>
              <a:defRPr>
                <a:solidFill>
                  <a:schemeClr val="tx1"/>
                </a:solidFill>
                <a:latin typeface="Arial" charset="0"/>
              </a:defRPr>
            </a:lvl7pPr>
            <a:lvl8pPr marL="3429000" indent="-228600" eaLnBrk="0" fontAlgn="base" hangingPunct="0">
              <a:spcBef>
                <a:spcPct val="0"/>
              </a:spcBef>
              <a:spcAft>
                <a:spcPct val="0"/>
              </a:spcAft>
              <a:tabLst>
                <a:tab pos="1347788" algn="l"/>
                <a:tab pos="3136900" algn="l"/>
              </a:tabLst>
              <a:defRPr>
                <a:solidFill>
                  <a:schemeClr val="tx1"/>
                </a:solidFill>
                <a:latin typeface="Arial" charset="0"/>
              </a:defRPr>
            </a:lvl8pPr>
            <a:lvl9pPr marL="3886200" indent="-228600" eaLnBrk="0" fontAlgn="base" hangingPunct="0">
              <a:spcBef>
                <a:spcPct val="0"/>
              </a:spcBef>
              <a:spcAft>
                <a:spcPct val="0"/>
              </a:spcAft>
              <a:tabLst>
                <a:tab pos="1347788" algn="l"/>
                <a:tab pos="3136900" algn="l"/>
              </a:tabLst>
              <a:defRPr>
                <a:solidFill>
                  <a:schemeClr val="tx1"/>
                </a:solidFill>
                <a:latin typeface="Arial" charset="0"/>
              </a:defRPr>
            </a:lvl9pPr>
          </a:lstStyle>
          <a:p>
            <a:pPr eaLnBrk="1" fontAlgn="auto" hangingPunct="1">
              <a:spcBef>
                <a:spcPts val="0"/>
              </a:spcBef>
              <a:spcAft>
                <a:spcPts val="0"/>
              </a:spcAft>
              <a:defRPr/>
            </a:pPr>
            <a:r>
              <a:rPr lang="de-DE" sz="900" dirty="0">
                <a:solidFill>
                  <a:schemeClr val="bg1"/>
                </a:solidFill>
                <a:cs typeface="+mn-cs"/>
              </a:rPr>
              <a:t>BGM Online	BKK </a:t>
            </a:r>
            <a:r>
              <a:rPr lang="de-DE" sz="900" dirty="0" smtClean="0">
                <a:solidFill>
                  <a:schemeClr val="bg1"/>
                </a:solidFill>
                <a:cs typeface="+mn-cs"/>
              </a:rPr>
              <a:t>Dachverband e.V.</a:t>
            </a:r>
            <a:r>
              <a:rPr lang="de-DE" sz="900" dirty="0">
                <a:solidFill>
                  <a:schemeClr val="bg1"/>
                </a:solidFill>
                <a:cs typeface="+mn-cs"/>
              </a:rPr>
              <a:t>	Abteilung Gesundheitsförderung	</a:t>
            </a:r>
            <a:r>
              <a:rPr lang="de-DE" sz="900" dirty="0" smtClean="0">
                <a:solidFill>
                  <a:schemeClr val="bg1"/>
                </a:solidFill>
                <a:cs typeface="+mn-cs"/>
              </a:rPr>
              <a:t>                          http</a:t>
            </a:r>
            <a:r>
              <a:rPr lang="de-DE" sz="900" dirty="0">
                <a:solidFill>
                  <a:schemeClr val="bg1"/>
                </a:solidFill>
                <a:cs typeface="+mn-cs"/>
              </a:rPr>
              <a:t>://</a:t>
            </a:r>
            <a:r>
              <a:rPr lang="de-DE" sz="900" dirty="0" smtClean="0">
                <a:solidFill>
                  <a:schemeClr val="bg1"/>
                </a:solidFill>
                <a:cs typeface="+mn-cs"/>
              </a:rPr>
              <a:t>www.bkk-dv.de</a:t>
            </a:r>
            <a:r>
              <a:rPr lang="de-DE" sz="900" baseline="0" dirty="0" smtClean="0">
                <a:solidFill>
                  <a:schemeClr val="bg1"/>
                </a:solidFill>
                <a:cs typeface="+mn-cs"/>
              </a:rPr>
              <a:t>      </a:t>
            </a:r>
            <a:r>
              <a:rPr lang="de-DE" sz="900" dirty="0" smtClean="0">
                <a:solidFill>
                  <a:schemeClr val="bg1"/>
                </a:solidFill>
                <a:cs typeface="+mn-cs"/>
              </a:rPr>
              <a:t>   </a:t>
            </a:r>
            <a:fld id="{40EB25AF-F7C1-4E43-B9CE-AC6438257F22}" type="slidenum">
              <a:rPr lang="de-DE" sz="900" b="1" smtClean="0">
                <a:solidFill>
                  <a:schemeClr val="bg1"/>
                </a:solidFill>
                <a:cs typeface="+mn-cs"/>
              </a:rPr>
              <a:pPr eaLnBrk="1" fontAlgn="auto" hangingPunct="1">
                <a:spcBef>
                  <a:spcPts val="0"/>
                </a:spcBef>
                <a:spcAft>
                  <a:spcPts val="0"/>
                </a:spcAft>
                <a:defRPr/>
              </a:pPr>
              <a:t>‹Nr.›</a:t>
            </a:fld>
            <a:r>
              <a:rPr lang="de-DE" sz="900" dirty="0">
                <a:solidFill>
                  <a:schemeClr val="bg1"/>
                </a:solidFill>
                <a:cs typeface="+mn-cs"/>
              </a:rPr>
              <a:t> </a:t>
            </a:r>
          </a:p>
        </p:txBody>
      </p:sp>
      <p:cxnSp>
        <p:nvCxnSpPr>
          <p:cNvPr id="9" name="Gerade Verbindung 8"/>
          <p:cNvCxnSpPr/>
          <p:nvPr userDrawn="1"/>
        </p:nvCxnSpPr>
        <p:spPr>
          <a:xfrm>
            <a:off x="0" y="692150"/>
            <a:ext cx="9144000" cy="0"/>
          </a:xfrm>
          <a:prstGeom prst="line">
            <a:avLst/>
          </a:prstGeom>
          <a:ln w="9525">
            <a:solidFill>
              <a:srgbClr val="FDD205"/>
            </a:solidFill>
            <a:prstDash val="solid"/>
          </a:ln>
        </p:spPr>
        <p:style>
          <a:lnRef idx="1">
            <a:schemeClr val="accent1"/>
          </a:lnRef>
          <a:fillRef idx="0">
            <a:schemeClr val="accent1"/>
          </a:fillRef>
          <a:effectRef idx="0">
            <a:schemeClr val="accent1"/>
          </a:effectRef>
          <a:fontRef idx="minor">
            <a:schemeClr val="tx1"/>
          </a:fontRef>
        </p:style>
      </p:cxnSp>
      <p:sp>
        <p:nvSpPr>
          <p:cNvPr id="10" name="Untertitel 2"/>
          <p:cNvSpPr txBox="1">
            <a:spLocks/>
          </p:cNvSpPr>
          <p:nvPr userDrawn="1"/>
        </p:nvSpPr>
        <p:spPr bwMode="auto">
          <a:xfrm>
            <a:off x="757238" y="225425"/>
            <a:ext cx="22320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lgn="ctr" rtl="0" eaLnBrk="0" fontAlgn="base" hangingPunct="0">
              <a:spcBef>
                <a:spcPct val="20000"/>
              </a:spcBef>
              <a:spcAft>
                <a:spcPct val="0"/>
              </a:spcAft>
              <a:buClr>
                <a:srgbClr val="FFC000"/>
              </a:buClr>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Clr>
                <a:srgbClr val="FFC000"/>
              </a:buClr>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Clr>
                <a:srgbClr val="FFC000"/>
              </a:buClr>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Clr>
                <a:srgbClr val="FFC000"/>
              </a:buClr>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de-DE" sz="1400" dirty="0" smtClean="0"/>
              <a:t>Bewegung</a:t>
            </a:r>
            <a:endParaRPr lang="de-DE" sz="1400" dirty="0"/>
          </a:p>
        </p:txBody>
      </p:sp>
      <p:pic>
        <p:nvPicPr>
          <p:cNvPr id="11" name="Grafik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95288" y="220663"/>
            <a:ext cx="4000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Inhaltsplatzhalter 2"/>
          <p:cNvSpPr>
            <a:spLocks noGrp="1"/>
          </p:cNvSpPr>
          <p:nvPr>
            <p:ph idx="13"/>
          </p:nvPr>
        </p:nvSpPr>
        <p:spPr>
          <a:xfrm>
            <a:off x="179512" y="1988840"/>
            <a:ext cx="8784976" cy="3024336"/>
          </a:xfrm>
        </p:spPr>
        <p:txBody>
          <a:bodyPr lIns="360000"/>
          <a:lstStyle>
            <a:lvl1pPr>
              <a:buClr>
                <a:srgbClr val="FDD205"/>
              </a:buClr>
              <a:defRPr sz="3200">
                <a:solidFill>
                  <a:schemeClr val="bg1">
                    <a:lumMod val="50000"/>
                  </a:schemeClr>
                </a:solidFill>
              </a:defRPr>
            </a:lvl1pPr>
            <a:lvl2pPr>
              <a:buClr>
                <a:srgbClr val="FDD205"/>
              </a:buClr>
              <a:defRPr sz="2800">
                <a:solidFill>
                  <a:schemeClr val="bg1">
                    <a:lumMod val="50000"/>
                  </a:schemeClr>
                </a:solidFill>
              </a:defRPr>
            </a:lvl2pPr>
            <a:lvl3pPr>
              <a:buClr>
                <a:srgbClr val="FDD205"/>
              </a:buClr>
              <a:defRPr sz="2400">
                <a:solidFill>
                  <a:schemeClr val="bg1">
                    <a:lumMod val="50000"/>
                  </a:schemeClr>
                </a:solidFill>
              </a:defRPr>
            </a:lvl3pPr>
            <a:lvl4pPr>
              <a:buClr>
                <a:srgbClr val="FDD205"/>
              </a:buClr>
              <a:defRPr sz="2000">
                <a:solidFill>
                  <a:schemeClr val="bg1">
                    <a:lumMod val="50000"/>
                  </a:schemeClr>
                </a:solidFill>
              </a:defRPr>
            </a:lvl4pPr>
            <a:lvl5pPr>
              <a:buClr>
                <a:srgbClr val="FDD205"/>
              </a:buClr>
              <a:defRPr sz="2000">
                <a:solidFill>
                  <a:schemeClr val="bg1">
                    <a:lumMod val="50000"/>
                  </a:schemeClr>
                </a:solidFill>
              </a:defRPr>
            </a:lvl5pPr>
            <a:lvl6pPr>
              <a:defRPr sz="2000"/>
            </a:lvl6pPr>
            <a:lvl7pPr>
              <a:defRPr sz="2000"/>
            </a:lvl7pPr>
            <a:lvl8pPr>
              <a:defRPr sz="2000"/>
            </a:lvl8pPr>
            <a:lvl9pPr>
              <a:defRPr sz="2000"/>
            </a:lvl9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3" name="Inhaltsplatzhalter 2"/>
          <p:cNvSpPr>
            <a:spLocks noGrp="1"/>
          </p:cNvSpPr>
          <p:nvPr>
            <p:ph idx="1"/>
          </p:nvPr>
        </p:nvSpPr>
        <p:spPr>
          <a:xfrm>
            <a:off x="6314604" y="5280185"/>
            <a:ext cx="2304256" cy="834132"/>
          </a:xfrm>
          <a:ln w="28575">
            <a:noFill/>
            <a:prstDash val="sysDot"/>
          </a:ln>
        </p:spPr>
        <p:txBody>
          <a:bodyPr>
            <a:normAutofit/>
          </a:bodyPr>
          <a:lstStyle>
            <a:lvl1pPr marL="0" indent="0" algn="ctr">
              <a:buClr>
                <a:srgbClr val="FDD205"/>
              </a:buClr>
              <a:buFontTx/>
              <a:buNone/>
              <a:defRPr sz="1600" b="0">
                <a:solidFill>
                  <a:schemeClr val="bg1">
                    <a:lumMod val="50000"/>
                  </a:schemeClr>
                </a:solidFill>
              </a:defRPr>
            </a:lvl1pPr>
            <a:lvl2pPr marL="457200" indent="0">
              <a:buClr>
                <a:srgbClr val="FDD205"/>
              </a:buClr>
              <a:buFontTx/>
              <a:buNone/>
              <a:defRPr sz="2800">
                <a:solidFill>
                  <a:schemeClr val="bg1">
                    <a:lumMod val="50000"/>
                  </a:schemeClr>
                </a:solidFill>
              </a:defRPr>
            </a:lvl2pPr>
            <a:lvl3pPr marL="914400" indent="0">
              <a:buClr>
                <a:srgbClr val="FDD205"/>
              </a:buClr>
              <a:buFontTx/>
              <a:buNone/>
              <a:defRPr sz="2400">
                <a:solidFill>
                  <a:schemeClr val="bg1">
                    <a:lumMod val="50000"/>
                  </a:schemeClr>
                </a:solidFill>
              </a:defRPr>
            </a:lvl3pPr>
            <a:lvl4pPr marL="1371600" indent="0">
              <a:buClr>
                <a:srgbClr val="FDD205"/>
              </a:buClr>
              <a:buFontTx/>
              <a:buNone/>
              <a:defRPr sz="2000">
                <a:solidFill>
                  <a:schemeClr val="bg1">
                    <a:lumMod val="50000"/>
                  </a:schemeClr>
                </a:solidFill>
              </a:defRPr>
            </a:lvl4pPr>
            <a:lvl5pPr marL="1828800" indent="0">
              <a:buClr>
                <a:srgbClr val="FDD205"/>
              </a:buClr>
              <a:buFontTx/>
              <a:buNone/>
              <a:defRPr sz="2000">
                <a:solidFill>
                  <a:schemeClr val="bg1">
                    <a:lumMod val="50000"/>
                  </a:schemeClr>
                </a:solidFill>
              </a:defRPr>
            </a:lvl5pPr>
            <a:lvl6pPr>
              <a:defRPr sz="2000"/>
            </a:lvl6pPr>
            <a:lvl7pPr>
              <a:defRPr sz="2000"/>
            </a:lvl7pPr>
            <a:lvl8pPr>
              <a:defRPr sz="2000"/>
            </a:lvl8pPr>
            <a:lvl9pPr>
              <a:defRPr sz="2000"/>
            </a:lvl9pPr>
          </a:lstStyle>
          <a:p>
            <a:pPr lvl="0"/>
            <a:r>
              <a:rPr lang="de-DE" smtClean="0"/>
              <a:t>Textmasterformat bearbeiten</a:t>
            </a:r>
          </a:p>
        </p:txBody>
      </p:sp>
      <p:sp>
        <p:nvSpPr>
          <p:cNvPr id="14" name="Titel 1"/>
          <p:cNvSpPr>
            <a:spLocks noGrp="1"/>
          </p:cNvSpPr>
          <p:nvPr>
            <p:ph type="ctrTitle"/>
          </p:nvPr>
        </p:nvSpPr>
        <p:spPr>
          <a:xfrm>
            <a:off x="179512" y="836712"/>
            <a:ext cx="8784976" cy="1008112"/>
          </a:xfrm>
          <a:noFill/>
        </p:spPr>
        <p:txBody>
          <a:bodyPr lIns="360000">
            <a:noAutofit/>
          </a:bodyPr>
          <a:lstStyle>
            <a:lvl1pPr algn="l">
              <a:defRPr sz="4000">
                <a:solidFill>
                  <a:schemeClr val="bg1">
                    <a:lumMod val="50000"/>
                  </a:schemeClr>
                </a:solidFill>
              </a:defRPr>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400309418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DE1EAF-88D1-4EB9-97C2-6C7341E6E0E8}" type="datetimeFigureOut">
              <a:rPr lang="de-DE" smtClean="0"/>
              <a:t>11.04.2016</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DFA73D-29A8-4A00-882E-B738E2F045BB}" type="slidenum">
              <a:rPr lang="de-DE" smtClean="0"/>
              <a:t>‹Nr.›</a:t>
            </a:fld>
            <a:endParaRPr lang="de-DE"/>
          </a:p>
        </p:txBody>
      </p:sp>
    </p:spTree>
    <p:extLst>
      <p:ext uri="{BB962C8B-B14F-4D97-AF65-F5344CB8AC3E}">
        <p14:creationId xmlns:p14="http://schemas.microsoft.com/office/powerpoint/2010/main" val="641480051"/>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 id="2147484239" r:id="rId14"/>
    <p:sldLayoutId id="2147484240" r:id="rId15"/>
    <p:sldLayoutId id="2147484241" r:id="rId16"/>
    <p:sldLayoutId id="2147484242" r:id="rId17"/>
    <p:sldLayoutId id="2147484243" r:id="rId18"/>
    <p:sldLayoutId id="2147484223" r:id="rId19"/>
    <p:sldLayoutId id="2147484224" r:id="rId20"/>
    <p:sldLayoutId id="2147484225"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3500" dirty="0" smtClean="0"/>
              <a:t>Muskel-Skelett-Erkrankungen</a:t>
            </a:r>
            <a:r>
              <a:rPr lang="de-DE" dirty="0" smtClean="0"/>
              <a:t/>
            </a:r>
            <a:br>
              <a:rPr lang="de-DE" dirty="0" smtClean="0"/>
            </a:br>
            <a:r>
              <a:rPr lang="de-DE" sz="2700" dirty="0" smtClean="0"/>
              <a:t>in </a:t>
            </a:r>
            <a:r>
              <a:rPr lang="de-DE" sz="2700" dirty="0"/>
              <a:t>der </a:t>
            </a:r>
            <a:r>
              <a:rPr lang="de-DE" sz="2700" dirty="0" smtClean="0"/>
              <a:t>Arbeitswelt wirksam vorbeugen</a:t>
            </a:r>
            <a:endParaRPr lang="de-DE" sz="2700" dirty="0"/>
          </a:p>
        </p:txBody>
      </p:sp>
    </p:spTree>
    <p:extLst>
      <p:ext uri="{BB962C8B-B14F-4D97-AF65-F5344CB8AC3E}">
        <p14:creationId xmlns:p14="http://schemas.microsoft.com/office/powerpoint/2010/main" val="243081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3508" y="756552"/>
            <a:ext cx="8784976" cy="1008112"/>
          </a:xfrm>
        </p:spPr>
        <p:txBody>
          <a:bodyPr/>
          <a:lstStyle/>
          <a:p>
            <a:r>
              <a:rPr lang="de-DE" sz="3000" dirty="0"/>
              <a:t>Produktionsausfallkosten und </a:t>
            </a:r>
            <a:r>
              <a:rPr lang="de-DE" sz="3000" dirty="0" smtClean="0"/>
              <a:t>Ausfall an Bruttowertschöpfung</a:t>
            </a:r>
            <a:endParaRPr lang="de-DE" sz="3000" dirty="0"/>
          </a:p>
        </p:txBody>
      </p:sp>
      <p:graphicFrame>
        <p:nvGraphicFramePr>
          <p:cNvPr id="5" name="Tabelle 4"/>
          <p:cNvGraphicFramePr>
            <a:graphicFrameLocks noGrp="1"/>
          </p:cNvGraphicFramePr>
          <p:nvPr>
            <p:extLst>
              <p:ext uri="{D42A27DB-BD31-4B8C-83A1-F6EECF244321}">
                <p14:modId xmlns:p14="http://schemas.microsoft.com/office/powerpoint/2010/main" val="1482704233"/>
              </p:ext>
            </p:extLst>
          </p:nvPr>
        </p:nvGraphicFramePr>
        <p:xfrm>
          <a:off x="539552" y="2780928"/>
          <a:ext cx="7920879" cy="3456385"/>
        </p:xfrm>
        <a:graphic>
          <a:graphicData uri="http://schemas.openxmlformats.org/drawingml/2006/table">
            <a:tbl>
              <a:tblPr firstRow="1" bandRow="1">
                <a:tableStyleId>{5C22544A-7EE6-4342-B048-85BDC9FD1C3A}</a:tableStyleId>
              </a:tblPr>
              <a:tblGrid>
                <a:gridCol w="2160240"/>
                <a:gridCol w="1008112"/>
                <a:gridCol w="864096"/>
                <a:gridCol w="1008112"/>
                <a:gridCol w="936104"/>
                <a:gridCol w="864096"/>
                <a:gridCol w="1080119"/>
              </a:tblGrid>
              <a:tr h="449068">
                <a:tc rowSpan="2">
                  <a:txBody>
                    <a:bodyPr/>
                    <a:lstStyle/>
                    <a:p>
                      <a:r>
                        <a:rPr lang="de-DE" sz="1100" dirty="0" smtClean="0">
                          <a:solidFill>
                            <a:schemeClr val="tx1">
                              <a:lumMod val="65000"/>
                              <a:lumOff val="35000"/>
                            </a:schemeClr>
                          </a:solidFill>
                          <a:latin typeface="+mj-lt"/>
                          <a:cs typeface="Arial" pitchFamily="34" charset="0"/>
                        </a:rPr>
                        <a:t>Diagnosegruppe</a:t>
                      </a:r>
                      <a:endParaRPr lang="de-DE" sz="1100" dirty="0">
                        <a:solidFill>
                          <a:schemeClr val="tx1">
                            <a:lumMod val="65000"/>
                            <a:lumOff val="35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38100" cmpd="sng">
                      <a:noFill/>
                    </a:lnB>
                    <a:solidFill>
                      <a:srgbClr val="FDD205"/>
                    </a:solidFill>
                  </a:tcPr>
                </a:tc>
                <a:tc gridSpan="2">
                  <a:txBody>
                    <a:bodyPr/>
                    <a:lstStyle/>
                    <a:p>
                      <a:pPr algn="ctr"/>
                      <a:r>
                        <a:rPr lang="de-DE" sz="1100" dirty="0" smtClean="0">
                          <a:solidFill>
                            <a:schemeClr val="tx1">
                              <a:lumMod val="65000"/>
                              <a:lumOff val="35000"/>
                            </a:schemeClr>
                          </a:solidFill>
                          <a:latin typeface="+mj-lt"/>
                          <a:cs typeface="Arial" pitchFamily="34" charset="0"/>
                        </a:rPr>
                        <a:t>Arbeitsunfähigkeitstage</a:t>
                      </a:r>
                      <a:endParaRPr lang="de-DE" sz="1100" dirty="0">
                        <a:solidFill>
                          <a:schemeClr val="tx1">
                            <a:lumMod val="65000"/>
                            <a:lumOff val="35000"/>
                          </a:schemeClr>
                        </a:solidFill>
                        <a:latin typeface="+mj-lt"/>
                        <a:cs typeface="Arial" pitchFamily="34" charset="0"/>
                      </a:endParaRPr>
                    </a:p>
                  </a:txBody>
                  <a:tcPr marL="75264" marR="75264" marT="37631" marB="37631" anchor="ctr">
                    <a:lnL w="12700" cap="flat" cmpd="sng" algn="ctr">
                      <a:solidFill>
                        <a:schemeClr val="bg1"/>
                      </a:solidFill>
                      <a:prstDash val="solid"/>
                      <a:round/>
                      <a:headEnd type="none" w="med" len="med"/>
                      <a:tailEnd type="none" w="med" len="med"/>
                    </a:lnL>
                    <a:lnT w="12700" cap="flat" cmpd="sng" algn="ctr">
                      <a:solidFill>
                        <a:srgbClr val="FDD205"/>
                      </a:solidFill>
                      <a:prstDash val="solid"/>
                      <a:round/>
                      <a:headEnd type="none" w="med" len="med"/>
                      <a:tailEnd type="none" w="med" len="med"/>
                    </a:lnT>
                    <a:solidFill>
                      <a:srgbClr val="FDD205"/>
                    </a:solidFill>
                  </a:tcPr>
                </a:tc>
                <a:tc hMerge="1">
                  <a:txBody>
                    <a:bodyPr/>
                    <a:lstStyle/>
                    <a:p>
                      <a:endParaRPr lang="de-DE"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100" dirty="0" smtClean="0">
                          <a:solidFill>
                            <a:schemeClr val="tx1">
                              <a:lumMod val="65000"/>
                              <a:lumOff val="35000"/>
                            </a:schemeClr>
                          </a:solidFill>
                          <a:latin typeface="+mj-lt"/>
                          <a:cs typeface="Arial" pitchFamily="34" charset="0"/>
                        </a:rPr>
                        <a:t>Produktionsausfall-kosten</a:t>
                      </a:r>
                    </a:p>
                  </a:txBody>
                  <a:tcPr marL="75264" marR="75264" marT="37631" marB="37631" anchor="ctr">
                    <a:lnT w="12700" cap="flat" cmpd="sng" algn="ctr">
                      <a:solidFill>
                        <a:srgbClr val="FDD205"/>
                      </a:solidFill>
                      <a:prstDash val="solid"/>
                      <a:round/>
                      <a:headEnd type="none" w="med" len="med"/>
                      <a:tailEnd type="none" w="med" len="med"/>
                    </a:lnT>
                    <a:solidFill>
                      <a:srgbClr val="FDD205"/>
                    </a:solidFill>
                  </a:tcPr>
                </a:tc>
                <a:tc hMerge="1">
                  <a:txBody>
                    <a:bodyPr/>
                    <a:lstStyle/>
                    <a:p>
                      <a:endParaRPr lang="de-DE" dirty="0"/>
                    </a:p>
                  </a:txBody>
                  <a:tcPr/>
                </a:tc>
                <a:tc gridSpan="2">
                  <a:txBody>
                    <a:bodyPr/>
                    <a:lstStyle/>
                    <a:p>
                      <a:pPr algn="ctr"/>
                      <a:r>
                        <a:rPr lang="de-DE" sz="1100" dirty="0" smtClean="0">
                          <a:solidFill>
                            <a:schemeClr val="tx1">
                              <a:lumMod val="65000"/>
                              <a:lumOff val="35000"/>
                            </a:schemeClr>
                          </a:solidFill>
                          <a:latin typeface="+mj-lt"/>
                          <a:cs typeface="Arial" pitchFamily="34" charset="0"/>
                        </a:rPr>
                        <a:t>Ausfall an</a:t>
                      </a:r>
                      <a:r>
                        <a:rPr lang="de-DE" sz="1100" baseline="0" dirty="0" smtClean="0">
                          <a:solidFill>
                            <a:schemeClr val="tx1">
                              <a:lumMod val="65000"/>
                              <a:lumOff val="35000"/>
                            </a:schemeClr>
                          </a:solidFill>
                          <a:latin typeface="+mj-lt"/>
                          <a:cs typeface="Arial" pitchFamily="34" charset="0"/>
                        </a:rPr>
                        <a:t> Brutto-</a:t>
                      </a:r>
                      <a:r>
                        <a:rPr lang="de-DE" sz="1100" baseline="0" dirty="0" err="1" smtClean="0">
                          <a:solidFill>
                            <a:schemeClr val="tx1">
                              <a:lumMod val="65000"/>
                              <a:lumOff val="35000"/>
                            </a:schemeClr>
                          </a:solidFill>
                          <a:latin typeface="+mj-lt"/>
                          <a:cs typeface="Arial" pitchFamily="34" charset="0"/>
                        </a:rPr>
                        <a:t>wertschöpfung</a:t>
                      </a:r>
                      <a:endParaRPr lang="de-DE" sz="1100" dirty="0">
                        <a:solidFill>
                          <a:schemeClr val="tx1">
                            <a:lumMod val="65000"/>
                            <a:lumOff val="35000"/>
                          </a:schemeClr>
                        </a:solidFill>
                        <a:latin typeface="+mj-lt"/>
                        <a:cs typeface="Arial" pitchFamily="34" charset="0"/>
                      </a:endParaRPr>
                    </a:p>
                  </a:txBody>
                  <a:tcPr marL="75264" marR="75264" marT="37631" marB="37631" anchor="ctr">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solidFill>
                      <a:srgbClr val="FDD205"/>
                    </a:solidFill>
                  </a:tcPr>
                </a:tc>
                <a:tc hMerge="1">
                  <a:txBody>
                    <a:bodyPr/>
                    <a:lstStyle/>
                    <a:p>
                      <a:endParaRPr lang="de-DE" dirty="0"/>
                    </a:p>
                  </a:txBody>
                  <a:tcPr/>
                </a:tc>
              </a:tr>
              <a:tr h="736086">
                <a:tc vMerge="1">
                  <a:txBody>
                    <a:bodyPr/>
                    <a:lstStyle/>
                    <a:p>
                      <a:endParaRPr lang="de-DE" sz="1200" dirty="0">
                        <a:solidFill>
                          <a:schemeClr val="tx1"/>
                        </a:solidFill>
                        <a:latin typeface="Arial" pitchFamily="34" charset="0"/>
                        <a:cs typeface="Arial" pitchFamily="34" charset="0"/>
                      </a:endParaRPr>
                    </a:p>
                  </a:txBody>
                  <a:tcPr>
                    <a:lnB w="12700" cmpd="sng">
                      <a:noFill/>
                    </a:lnB>
                    <a:solidFill>
                      <a:srgbClr val="FFC000"/>
                    </a:solidFill>
                  </a:tcPr>
                </a:tc>
                <a:tc>
                  <a:txBody>
                    <a:bodyPr/>
                    <a:lstStyle/>
                    <a:p>
                      <a:pPr algn="ctr"/>
                      <a:r>
                        <a:rPr lang="de-DE" sz="1000" dirty="0" smtClean="0">
                          <a:solidFill>
                            <a:schemeClr val="tx1">
                              <a:lumMod val="65000"/>
                              <a:lumOff val="35000"/>
                            </a:schemeClr>
                          </a:solidFill>
                          <a:latin typeface="+mj-lt"/>
                          <a:cs typeface="Arial" pitchFamily="34" charset="0"/>
                        </a:rPr>
                        <a:t>Mio.</a:t>
                      </a:r>
                      <a:endParaRPr lang="de-DE" sz="1000" dirty="0">
                        <a:solidFill>
                          <a:schemeClr val="tx1">
                            <a:lumMod val="65000"/>
                            <a:lumOff val="35000"/>
                          </a:schemeClr>
                        </a:solidFill>
                        <a:latin typeface="+mj-lt"/>
                        <a:cs typeface="Arial" pitchFamily="34" charset="0"/>
                      </a:endParaRPr>
                    </a:p>
                  </a:txBody>
                  <a:tcPr marL="75264" marR="75264" marT="37631" marB="37631" anchor="ctr">
                    <a:lnL w="12700" cap="flat" cmpd="sng" algn="ctr">
                      <a:solidFill>
                        <a:schemeClr val="bg1"/>
                      </a:solidFill>
                      <a:prstDash val="solid"/>
                      <a:round/>
                      <a:headEnd type="none" w="med" len="med"/>
                      <a:tailEnd type="none" w="med" len="med"/>
                    </a:lnL>
                    <a:lnB w="12700" cmpd="sng">
                      <a:noFill/>
                    </a:lnB>
                    <a:solidFill>
                      <a:srgbClr val="FDD205"/>
                    </a:solidFill>
                  </a:tcPr>
                </a:tc>
                <a:tc>
                  <a:txBody>
                    <a:bodyPr/>
                    <a:lstStyle/>
                    <a:p>
                      <a:pPr algn="ctr"/>
                      <a:r>
                        <a:rPr lang="de-DE" sz="1000" dirty="0" smtClean="0">
                          <a:solidFill>
                            <a:schemeClr val="tx1">
                              <a:lumMod val="65000"/>
                              <a:lumOff val="35000"/>
                            </a:schemeClr>
                          </a:solidFill>
                          <a:latin typeface="+mj-lt"/>
                          <a:cs typeface="Arial" pitchFamily="34" charset="0"/>
                        </a:rPr>
                        <a:t>%</a:t>
                      </a:r>
                      <a:endParaRPr lang="de-DE" sz="1000" dirty="0">
                        <a:solidFill>
                          <a:schemeClr val="tx1">
                            <a:lumMod val="65000"/>
                            <a:lumOff val="35000"/>
                          </a:schemeClr>
                        </a:solidFill>
                        <a:latin typeface="+mj-lt"/>
                        <a:cs typeface="Arial" pitchFamily="34" charset="0"/>
                      </a:endParaRPr>
                    </a:p>
                  </a:txBody>
                  <a:tcPr marL="75264" marR="75264" marT="37631" marB="37631" anchor="ctr">
                    <a:lnB w="12700" cmpd="sng">
                      <a:noFill/>
                    </a:lnB>
                    <a:solidFill>
                      <a:srgbClr val="FDD205"/>
                    </a:solidFill>
                  </a:tcPr>
                </a:tc>
                <a:tc>
                  <a:txBody>
                    <a:bodyPr/>
                    <a:lstStyle/>
                    <a:p>
                      <a:pPr algn="ctr"/>
                      <a:r>
                        <a:rPr lang="de-DE" sz="1000" dirty="0" smtClean="0">
                          <a:solidFill>
                            <a:schemeClr val="tx1">
                              <a:lumMod val="65000"/>
                              <a:lumOff val="35000"/>
                            </a:schemeClr>
                          </a:solidFill>
                          <a:latin typeface="+mj-lt"/>
                          <a:cs typeface="Arial" pitchFamily="34" charset="0"/>
                        </a:rPr>
                        <a:t>Mrd. €</a:t>
                      </a:r>
                      <a:endParaRPr lang="de-DE" sz="1000" dirty="0">
                        <a:solidFill>
                          <a:schemeClr val="tx1">
                            <a:lumMod val="65000"/>
                            <a:lumOff val="35000"/>
                          </a:schemeClr>
                        </a:solidFill>
                        <a:latin typeface="+mj-lt"/>
                        <a:cs typeface="Arial" pitchFamily="34" charset="0"/>
                      </a:endParaRPr>
                    </a:p>
                  </a:txBody>
                  <a:tcPr marL="75264" marR="75264" marT="37631" marB="37631" anchor="ctr">
                    <a:lnB w="12700" cmpd="sng">
                      <a:noFill/>
                    </a:lnB>
                    <a:solidFill>
                      <a:srgbClr val="FDD205"/>
                    </a:solidFill>
                  </a:tcPr>
                </a:tc>
                <a:tc>
                  <a:txBody>
                    <a:bodyPr/>
                    <a:lstStyle/>
                    <a:p>
                      <a:pPr algn="ctr"/>
                      <a:r>
                        <a:rPr lang="de-DE" sz="1000" dirty="0" smtClean="0">
                          <a:solidFill>
                            <a:schemeClr val="tx1">
                              <a:lumMod val="65000"/>
                              <a:lumOff val="35000"/>
                            </a:schemeClr>
                          </a:solidFill>
                          <a:latin typeface="+mj-lt"/>
                          <a:cs typeface="Arial" pitchFamily="34" charset="0"/>
                        </a:rPr>
                        <a:t>vom Brutto-national-einkommen </a:t>
                      </a:r>
                      <a:br>
                        <a:rPr lang="de-DE" sz="1000" dirty="0" smtClean="0">
                          <a:solidFill>
                            <a:schemeClr val="tx1">
                              <a:lumMod val="65000"/>
                              <a:lumOff val="35000"/>
                            </a:schemeClr>
                          </a:solidFill>
                          <a:latin typeface="+mj-lt"/>
                          <a:cs typeface="Arial" pitchFamily="34" charset="0"/>
                        </a:rPr>
                      </a:br>
                      <a:r>
                        <a:rPr lang="de-DE" sz="1000" dirty="0" smtClean="0">
                          <a:solidFill>
                            <a:schemeClr val="tx1">
                              <a:lumMod val="65000"/>
                              <a:lumOff val="35000"/>
                            </a:schemeClr>
                          </a:solidFill>
                          <a:latin typeface="+mj-lt"/>
                          <a:cs typeface="Arial" pitchFamily="34" charset="0"/>
                        </a:rPr>
                        <a:t>in %</a:t>
                      </a:r>
                      <a:endParaRPr lang="de-DE" sz="1000" dirty="0">
                        <a:solidFill>
                          <a:schemeClr val="tx1">
                            <a:lumMod val="65000"/>
                            <a:lumOff val="35000"/>
                          </a:schemeClr>
                        </a:solidFill>
                        <a:latin typeface="+mj-lt"/>
                        <a:cs typeface="Arial" pitchFamily="34" charset="0"/>
                      </a:endParaRPr>
                    </a:p>
                  </a:txBody>
                  <a:tcPr marL="75264" marR="75264" marT="37631" marB="37631" anchor="ctr">
                    <a:lnR w="12700" cap="flat" cmpd="sng" algn="ctr">
                      <a:solidFill>
                        <a:schemeClr val="bg1"/>
                      </a:solidFill>
                      <a:prstDash val="solid"/>
                      <a:round/>
                      <a:headEnd type="none" w="med" len="med"/>
                      <a:tailEnd type="none" w="med" len="med"/>
                    </a:lnR>
                    <a:lnB w="12700" cmpd="sng">
                      <a:noFill/>
                    </a:lnB>
                    <a:solidFill>
                      <a:srgbClr val="FDD205"/>
                    </a:solidFill>
                  </a:tcPr>
                </a:tc>
                <a:tc>
                  <a:txBody>
                    <a:bodyPr/>
                    <a:lstStyle/>
                    <a:p>
                      <a:pPr algn="ctr"/>
                      <a:r>
                        <a:rPr lang="de-DE" sz="1000" dirty="0" smtClean="0">
                          <a:solidFill>
                            <a:schemeClr val="tx1">
                              <a:lumMod val="65000"/>
                              <a:lumOff val="35000"/>
                            </a:schemeClr>
                          </a:solidFill>
                          <a:latin typeface="+mj-lt"/>
                          <a:cs typeface="Arial" pitchFamily="34" charset="0"/>
                        </a:rPr>
                        <a:t>Mrd. €</a:t>
                      </a:r>
                      <a:endParaRPr lang="de-DE" sz="1000" dirty="0">
                        <a:solidFill>
                          <a:schemeClr val="tx1">
                            <a:lumMod val="65000"/>
                            <a:lumOff val="35000"/>
                          </a:schemeClr>
                        </a:solidFill>
                        <a:latin typeface="+mj-lt"/>
                        <a:cs typeface="Arial" pitchFamily="34" charset="0"/>
                      </a:endParaRPr>
                    </a:p>
                  </a:txBody>
                  <a:tcPr marL="75264" marR="75264" marT="37631" marB="37631" anchor="ctr">
                    <a:lnL w="12700" cap="flat" cmpd="sng" algn="ctr">
                      <a:solidFill>
                        <a:schemeClr val="bg1"/>
                      </a:solidFill>
                      <a:prstDash val="solid"/>
                      <a:round/>
                      <a:headEnd type="none" w="med" len="med"/>
                      <a:tailEnd type="none" w="med" len="med"/>
                    </a:lnL>
                    <a:lnR w="12700" cap="flat" cmpd="sng" algn="ctr">
                      <a:solidFill>
                        <a:srgbClr val="FDD205"/>
                      </a:solidFill>
                      <a:prstDash val="solid"/>
                      <a:round/>
                      <a:headEnd type="none" w="med" len="med"/>
                      <a:tailEnd type="none" w="med" len="med"/>
                    </a:lnR>
                    <a:lnB w="12700" cmpd="sng">
                      <a:noFill/>
                    </a:lnB>
                    <a:solidFill>
                      <a:srgbClr val="FDD205"/>
                    </a:solidFill>
                  </a:tcPr>
                </a:tc>
                <a:tc>
                  <a:txBody>
                    <a:bodyPr/>
                    <a:lstStyle/>
                    <a:p>
                      <a:pPr algn="ctr"/>
                      <a:r>
                        <a:rPr lang="de-DE" sz="1000" dirty="0" smtClean="0">
                          <a:solidFill>
                            <a:schemeClr val="tx1">
                              <a:lumMod val="65000"/>
                              <a:lumOff val="35000"/>
                            </a:schemeClr>
                          </a:solidFill>
                          <a:latin typeface="+mj-lt"/>
                          <a:cs typeface="Arial" pitchFamily="34" charset="0"/>
                        </a:rPr>
                        <a:t>vom Brutto-national-einkommen </a:t>
                      </a:r>
                      <a:br>
                        <a:rPr lang="de-DE" sz="1000" dirty="0" smtClean="0">
                          <a:solidFill>
                            <a:schemeClr val="tx1">
                              <a:lumMod val="65000"/>
                              <a:lumOff val="35000"/>
                            </a:schemeClr>
                          </a:solidFill>
                          <a:latin typeface="+mj-lt"/>
                          <a:cs typeface="Arial" pitchFamily="34" charset="0"/>
                        </a:rPr>
                      </a:br>
                      <a:r>
                        <a:rPr lang="de-DE" sz="1000" dirty="0" smtClean="0">
                          <a:solidFill>
                            <a:schemeClr val="tx1">
                              <a:lumMod val="65000"/>
                              <a:lumOff val="35000"/>
                            </a:schemeClr>
                          </a:solidFill>
                          <a:latin typeface="+mj-lt"/>
                          <a:cs typeface="Arial" pitchFamily="34" charset="0"/>
                        </a:rPr>
                        <a:t>in %</a:t>
                      </a:r>
                      <a:endParaRPr lang="de-DE" sz="1000" dirty="0">
                        <a:solidFill>
                          <a:schemeClr val="tx1">
                            <a:lumMod val="65000"/>
                            <a:lumOff val="35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B w="12700" cmpd="sng">
                      <a:noFill/>
                    </a:lnB>
                    <a:solidFill>
                      <a:srgbClr val="FDD205"/>
                    </a:solidFill>
                  </a:tcPr>
                </a:tc>
              </a:tr>
              <a:tr h="295609">
                <a:tc>
                  <a:txBody>
                    <a:bodyPr/>
                    <a:lstStyle/>
                    <a:p>
                      <a:r>
                        <a:rPr lang="de-DE" sz="1100" dirty="0" smtClean="0">
                          <a:solidFill>
                            <a:schemeClr val="bg1">
                              <a:lumMod val="50000"/>
                            </a:schemeClr>
                          </a:solidFill>
                          <a:latin typeface="+mj-lt"/>
                          <a:cs typeface="Arial" pitchFamily="34" charset="0"/>
                        </a:rPr>
                        <a:t>Psychische</a:t>
                      </a:r>
                      <a:r>
                        <a:rPr lang="de-DE" sz="1100" baseline="0" dirty="0" smtClean="0">
                          <a:solidFill>
                            <a:schemeClr val="bg1">
                              <a:lumMod val="50000"/>
                            </a:schemeClr>
                          </a:solidFill>
                          <a:latin typeface="+mj-lt"/>
                          <a:cs typeface="Arial" pitchFamily="34" charset="0"/>
                        </a:rPr>
                        <a:t> u. Verhaltensstörungen</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79,3</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14,6</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8,3</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0,3</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13,1</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0,5</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mpd="sng">
                      <a:noFill/>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95609">
                <a:tc>
                  <a:txBody>
                    <a:bodyPr/>
                    <a:lstStyle/>
                    <a:p>
                      <a:r>
                        <a:rPr lang="de-DE" sz="1100" dirty="0" smtClean="0">
                          <a:solidFill>
                            <a:schemeClr val="bg1">
                              <a:lumMod val="50000"/>
                            </a:schemeClr>
                          </a:solidFill>
                          <a:latin typeface="+mj-lt"/>
                          <a:cs typeface="Arial" pitchFamily="34" charset="0"/>
                        </a:rPr>
                        <a:t>Krankheiten</a:t>
                      </a:r>
                      <a:r>
                        <a:rPr lang="de-DE" sz="1100" baseline="0" dirty="0" smtClean="0">
                          <a:solidFill>
                            <a:schemeClr val="bg1">
                              <a:lumMod val="50000"/>
                            </a:schemeClr>
                          </a:solidFill>
                          <a:latin typeface="+mj-lt"/>
                          <a:cs typeface="Arial" pitchFamily="34" charset="0"/>
                        </a:rPr>
                        <a:t> des Kreislaufsystems</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31,9</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5,9</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3,4</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0,1</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5,3</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0,2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5609">
                <a:tc>
                  <a:txBody>
                    <a:bodyPr/>
                    <a:lstStyle/>
                    <a:p>
                      <a:r>
                        <a:rPr lang="de-DE" sz="1100" dirty="0" smtClean="0">
                          <a:solidFill>
                            <a:schemeClr val="bg1">
                              <a:lumMod val="50000"/>
                            </a:schemeClr>
                          </a:solidFill>
                          <a:latin typeface="+mj-lt"/>
                          <a:cs typeface="Arial" pitchFamily="34" charset="0"/>
                        </a:rPr>
                        <a:t>Krankheiten des Atmungssystems</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65,7</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12,1</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6,9</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10,9</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0,4</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30111">
                <a:tc>
                  <a:txBody>
                    <a:bodyPr/>
                    <a:lstStyle/>
                    <a:p>
                      <a:r>
                        <a:rPr lang="de-DE" sz="1100" dirty="0" smtClean="0">
                          <a:solidFill>
                            <a:schemeClr val="bg1">
                              <a:lumMod val="50000"/>
                            </a:schemeClr>
                          </a:solidFill>
                          <a:latin typeface="+mj-lt"/>
                          <a:cs typeface="Arial" pitchFamily="34" charset="0"/>
                        </a:rPr>
                        <a:t>Krankheiten</a:t>
                      </a:r>
                      <a:r>
                        <a:rPr lang="de-DE" sz="1100" baseline="0" dirty="0" smtClean="0">
                          <a:solidFill>
                            <a:schemeClr val="bg1">
                              <a:lumMod val="50000"/>
                            </a:schemeClr>
                          </a:solidFill>
                          <a:latin typeface="+mj-lt"/>
                          <a:cs typeface="Arial" pitchFamily="34" charset="0"/>
                        </a:rPr>
                        <a:t> des Verdauungssystems</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28,2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5,2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3,0</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0,1</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4,7</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0,2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7523">
                <a:tc>
                  <a:txBody>
                    <a:bodyPr/>
                    <a:lstStyle/>
                    <a:p>
                      <a:r>
                        <a:rPr lang="de-DE" sz="1100" dirty="0" smtClean="0">
                          <a:solidFill>
                            <a:schemeClr val="bg1">
                              <a:lumMod val="50000"/>
                            </a:schemeClr>
                          </a:solidFill>
                          <a:latin typeface="+mj-lt"/>
                          <a:cs typeface="Arial" pitchFamily="34" charset="0"/>
                        </a:rPr>
                        <a:t>Krankheiten</a:t>
                      </a:r>
                      <a:r>
                        <a:rPr lang="de-DE" sz="1100" baseline="0" dirty="0" smtClean="0">
                          <a:solidFill>
                            <a:schemeClr val="bg1">
                              <a:lumMod val="50000"/>
                            </a:schemeClr>
                          </a:solidFill>
                          <a:latin typeface="+mj-lt"/>
                          <a:cs typeface="Arial" pitchFamily="34" charset="0"/>
                        </a:rPr>
                        <a:t> des Muskel-Skelett-Systems und des Bindegewebes</a:t>
                      </a:r>
                      <a:endParaRPr lang="de-DE" sz="1100" dirty="0">
                        <a:solidFill>
                          <a:schemeClr val="bg1">
                            <a:lumMod val="50000"/>
                          </a:schemeClr>
                        </a:solidFill>
                        <a:latin typeface="+mj-lt"/>
                        <a:cs typeface="Arial" pitchFamily="34" charset="0"/>
                      </a:endParaRPr>
                    </a:p>
                  </a:txBody>
                  <a:tcPr marL="75264" marR="75264" marT="37631" marB="37631" anchor="ctr">
                    <a:lnL w="28575" cap="flat" cmpd="sng" algn="ctr">
                      <a:solidFill>
                        <a:schemeClr val="tx1">
                          <a:lumMod val="50000"/>
                          <a:lumOff val="50000"/>
                        </a:schemeClr>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125,8</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23,2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13,2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0,5</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20,8</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de-DE" sz="1100" dirty="0" smtClean="0">
                          <a:solidFill>
                            <a:schemeClr val="bg1">
                              <a:lumMod val="50000"/>
                            </a:schemeClr>
                          </a:solidFill>
                          <a:latin typeface="+mj-lt"/>
                          <a:cs typeface="Arial" pitchFamily="34" charset="0"/>
                        </a:rPr>
                        <a:t>0,7</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58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dirty="0" smtClean="0">
                          <a:solidFill>
                            <a:schemeClr val="bg1">
                              <a:lumMod val="50000"/>
                            </a:schemeClr>
                          </a:solidFill>
                          <a:latin typeface="+mj-lt"/>
                          <a:cs typeface="Arial" pitchFamily="34" charset="0"/>
                        </a:rPr>
                        <a:t>Übrige</a:t>
                      </a:r>
                      <a:r>
                        <a:rPr lang="de-DE" sz="1100" baseline="0" dirty="0" smtClean="0">
                          <a:solidFill>
                            <a:schemeClr val="bg1">
                              <a:lumMod val="50000"/>
                            </a:schemeClr>
                          </a:solidFill>
                          <a:latin typeface="+mj-lt"/>
                          <a:cs typeface="Arial" pitchFamily="34" charset="0"/>
                        </a:rPr>
                        <a:t> </a:t>
                      </a:r>
                      <a:r>
                        <a:rPr lang="de-DE" sz="1100" dirty="0" smtClean="0">
                          <a:solidFill>
                            <a:schemeClr val="bg1">
                              <a:lumMod val="50000"/>
                            </a:schemeClr>
                          </a:solidFill>
                          <a:latin typeface="+mj-lt"/>
                          <a:cs typeface="Arial" pitchFamily="34" charset="0"/>
                        </a:rPr>
                        <a:t>Krankheiten</a:t>
                      </a: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212,5</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39,1</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22,3</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0,8</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35,2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100" dirty="0" smtClean="0">
                          <a:solidFill>
                            <a:schemeClr val="bg1">
                              <a:lumMod val="50000"/>
                            </a:schemeClr>
                          </a:solidFill>
                          <a:latin typeface="+mj-lt"/>
                          <a:cs typeface="Arial" pitchFamily="34" charset="0"/>
                        </a:rPr>
                        <a:t>1,2</a:t>
                      </a:r>
                      <a:endParaRPr lang="de-DE" sz="1100" dirty="0">
                        <a:solidFill>
                          <a:schemeClr val="bg1">
                            <a:lumMod val="50000"/>
                          </a:schemeClr>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83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100" b="1" dirty="0" smtClean="0">
                          <a:solidFill>
                            <a:schemeClr val="bg1"/>
                          </a:solidFill>
                          <a:latin typeface="+mj-lt"/>
                          <a:cs typeface="Arial" pitchFamily="34" charset="0"/>
                        </a:rPr>
                        <a:t>Alle</a:t>
                      </a: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543,4</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100,0</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57</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2,0</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90</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c>
                  <a:txBody>
                    <a:bodyPr/>
                    <a:lstStyle/>
                    <a:p>
                      <a:pPr algn="ctr"/>
                      <a:r>
                        <a:rPr lang="de-DE" sz="1100" b="1" dirty="0" smtClean="0">
                          <a:solidFill>
                            <a:schemeClr val="bg1"/>
                          </a:solidFill>
                          <a:latin typeface="+mj-lt"/>
                          <a:cs typeface="Arial" pitchFamily="34" charset="0"/>
                        </a:rPr>
                        <a:t>3,1</a:t>
                      </a:r>
                      <a:endParaRPr lang="de-DE" sz="1100" b="1" dirty="0">
                        <a:solidFill>
                          <a:schemeClr val="bg1"/>
                        </a:solidFill>
                        <a:latin typeface="+mj-lt"/>
                        <a:cs typeface="Arial" pitchFamily="34" charset="0"/>
                      </a:endParaRPr>
                    </a:p>
                  </a:txBody>
                  <a:tcPr marL="75264" marR="75264" marT="37631" marB="37631"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C5C6C6"/>
                    </a:solidFill>
                  </a:tcPr>
                </a:tc>
              </a:tr>
            </a:tbl>
          </a:graphicData>
        </a:graphic>
      </p:graphicFrame>
      <p:sp>
        <p:nvSpPr>
          <p:cNvPr id="11" name="Rechteck 10"/>
          <p:cNvSpPr/>
          <p:nvPr/>
        </p:nvSpPr>
        <p:spPr>
          <a:xfrm>
            <a:off x="467544" y="1844823"/>
            <a:ext cx="8136904" cy="830997"/>
          </a:xfrm>
          <a:prstGeom prst="rect">
            <a:avLst/>
          </a:prstGeom>
        </p:spPr>
        <p:txBody>
          <a:bodyPr wrap="square">
            <a:spAutoFit/>
          </a:bodyPr>
          <a:lstStyle/>
          <a:p>
            <a:pPr>
              <a:defRPr/>
            </a:pPr>
            <a:r>
              <a:rPr lang="de-DE" sz="1600" b="1" dirty="0">
                <a:solidFill>
                  <a:schemeClr val="bg1">
                    <a:lumMod val="50000"/>
                  </a:schemeClr>
                </a:solidFill>
                <a:latin typeface="+mj-lt"/>
                <a:cs typeface="Arial" pitchFamily="34" charset="0"/>
              </a:rPr>
              <a:t>Muskel-Skelett-Erkrankungen</a:t>
            </a:r>
            <a:r>
              <a:rPr lang="de-DE" sz="1600" dirty="0">
                <a:solidFill>
                  <a:schemeClr val="bg1">
                    <a:lumMod val="50000"/>
                  </a:schemeClr>
                </a:solidFill>
                <a:latin typeface="+mj-lt"/>
                <a:cs typeface="Arial" pitchFamily="34" charset="0"/>
              </a:rPr>
              <a:t> sind ein Grund zur Besorgnis, nicht nur wegen der </a:t>
            </a:r>
            <a:r>
              <a:rPr lang="de-DE" sz="1600" b="1" dirty="0">
                <a:solidFill>
                  <a:schemeClr val="bg1">
                    <a:lumMod val="50000"/>
                  </a:schemeClr>
                </a:solidFill>
                <a:latin typeface="+mj-lt"/>
                <a:cs typeface="Arial" pitchFamily="34" charset="0"/>
              </a:rPr>
              <a:t>gesundheitlichen Auswirkungen </a:t>
            </a:r>
            <a:r>
              <a:rPr lang="de-DE" sz="1600" dirty="0">
                <a:solidFill>
                  <a:schemeClr val="bg1">
                    <a:lumMod val="50000"/>
                  </a:schemeClr>
                </a:solidFill>
                <a:latin typeface="+mj-lt"/>
                <a:cs typeface="Arial" pitchFamily="34" charset="0"/>
              </a:rPr>
              <a:t>auf die einzelnen Arbeitnehmer, sondern auch wegen der </a:t>
            </a:r>
            <a:r>
              <a:rPr lang="de-DE" sz="1600" b="1" dirty="0">
                <a:solidFill>
                  <a:schemeClr val="bg1">
                    <a:lumMod val="50000"/>
                  </a:schemeClr>
                </a:solidFill>
                <a:latin typeface="+mj-lt"/>
                <a:cs typeface="Arial" pitchFamily="34" charset="0"/>
              </a:rPr>
              <a:t>wirtschaftlichen Auswirkungen </a:t>
            </a:r>
            <a:r>
              <a:rPr lang="de-DE" sz="1600" dirty="0">
                <a:solidFill>
                  <a:schemeClr val="bg1">
                    <a:lumMod val="50000"/>
                  </a:schemeClr>
                </a:solidFill>
                <a:latin typeface="+mj-lt"/>
                <a:cs typeface="Arial" pitchFamily="34" charset="0"/>
              </a:rPr>
              <a:t>auf Unternehmen und die </a:t>
            </a:r>
            <a:r>
              <a:rPr lang="de-DE" sz="1600" b="1" dirty="0">
                <a:solidFill>
                  <a:schemeClr val="bg1">
                    <a:lumMod val="50000"/>
                  </a:schemeClr>
                </a:solidFill>
                <a:latin typeface="+mj-lt"/>
                <a:cs typeface="Arial" pitchFamily="34" charset="0"/>
              </a:rPr>
              <a:t>sozialen Kosten</a:t>
            </a:r>
            <a:r>
              <a:rPr lang="de-DE" sz="1600" dirty="0">
                <a:solidFill>
                  <a:schemeClr val="bg1">
                    <a:lumMod val="50000"/>
                  </a:schemeClr>
                </a:solidFill>
                <a:latin typeface="+mj-lt"/>
                <a:cs typeface="Arial" pitchFamily="34" charset="0"/>
              </a:rPr>
              <a:t>. </a:t>
            </a:r>
            <a:r>
              <a:rPr lang="de-DE" sz="1600" dirty="0" smtClean="0">
                <a:solidFill>
                  <a:schemeClr val="bg1">
                    <a:lumMod val="50000"/>
                  </a:schemeClr>
                </a:solidFill>
                <a:latin typeface="+mj-lt"/>
                <a:cs typeface="Arial" pitchFamily="34" charset="0"/>
              </a:rPr>
              <a:t>(OSHA 2010, S. 18)</a:t>
            </a:r>
            <a:endParaRPr lang="de-DE" sz="1600" dirty="0">
              <a:solidFill>
                <a:schemeClr val="bg1">
                  <a:lumMod val="50000"/>
                </a:schemeClr>
              </a:solidFill>
              <a:latin typeface="+mj-lt"/>
              <a:cs typeface="Arial" pitchFamily="34" charset="0"/>
            </a:endParaRPr>
          </a:p>
        </p:txBody>
      </p:sp>
      <p:sp>
        <p:nvSpPr>
          <p:cNvPr id="13" name="Textfeld 12"/>
          <p:cNvSpPr txBox="1">
            <a:spLocks noChangeArrowheads="1"/>
          </p:cNvSpPr>
          <p:nvPr/>
        </p:nvSpPr>
        <p:spPr bwMode="auto">
          <a:xfrm>
            <a:off x="467544" y="6309320"/>
            <a:ext cx="76193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a:solidFill>
                  <a:schemeClr val="bg1">
                    <a:lumMod val="50000"/>
                  </a:schemeClr>
                </a:solidFill>
                <a:latin typeface="+mj-lt"/>
                <a:cs typeface="Arial" charset="0"/>
              </a:rPr>
              <a:t>Quelle: </a:t>
            </a:r>
            <a:r>
              <a:rPr lang="de-DE" sz="900" dirty="0">
                <a:solidFill>
                  <a:schemeClr val="bg1">
                    <a:lumMod val="50000"/>
                  </a:schemeClr>
                </a:solidFill>
                <a:latin typeface="+mj-lt"/>
                <a:cs typeface="Arial" charset="0"/>
              </a:rPr>
              <a:t>BMAS </a:t>
            </a:r>
            <a:r>
              <a:rPr lang="de-DE" sz="900" dirty="0" smtClean="0">
                <a:solidFill>
                  <a:schemeClr val="bg1">
                    <a:lumMod val="50000"/>
                  </a:schemeClr>
                </a:solidFill>
                <a:latin typeface="+mj-lt"/>
                <a:cs typeface="Arial" charset="0"/>
              </a:rPr>
              <a:t>2016, </a:t>
            </a:r>
            <a:r>
              <a:rPr lang="de-DE" sz="900" dirty="0">
                <a:solidFill>
                  <a:schemeClr val="bg1">
                    <a:lumMod val="50000"/>
                  </a:schemeClr>
                </a:solidFill>
                <a:latin typeface="+mj-lt"/>
                <a:cs typeface="Arial" charset="0"/>
              </a:rPr>
              <a:t>S. </a:t>
            </a:r>
            <a:r>
              <a:rPr lang="de-DE" sz="900" dirty="0" smtClean="0">
                <a:solidFill>
                  <a:schemeClr val="bg1">
                    <a:lumMod val="50000"/>
                  </a:schemeClr>
                </a:solidFill>
                <a:latin typeface="+mj-lt"/>
                <a:cs typeface="Arial" charset="0"/>
              </a:rPr>
              <a:t>43 </a:t>
            </a:r>
            <a:r>
              <a:rPr lang="de-DE" sz="900" dirty="0">
                <a:solidFill>
                  <a:schemeClr val="bg1">
                    <a:lumMod val="50000"/>
                  </a:schemeClr>
                </a:solidFill>
                <a:latin typeface="+mj-lt"/>
                <a:cs typeface="Arial" charset="0"/>
              </a:rPr>
              <a:t>(Rundungsfehler </a:t>
            </a:r>
            <a:r>
              <a:rPr lang="de-DE" sz="900" dirty="0" smtClean="0">
                <a:solidFill>
                  <a:schemeClr val="bg1">
                    <a:lumMod val="50000"/>
                  </a:schemeClr>
                </a:solidFill>
                <a:latin typeface="+mj-lt"/>
                <a:cs typeface="Arial" charset="0"/>
              </a:rPr>
              <a:t>beachten)</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1441216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179512" y="620688"/>
            <a:ext cx="8784976" cy="1008112"/>
          </a:xfrm>
        </p:spPr>
        <p:txBody>
          <a:bodyPr/>
          <a:lstStyle/>
          <a:p>
            <a:r>
              <a:rPr lang="de-DE" sz="3000" dirty="0" smtClean="0"/>
              <a:t>Absentismus und </a:t>
            </a:r>
            <a:r>
              <a:rPr lang="de-DE" sz="3000" dirty="0" err="1" smtClean="0"/>
              <a:t>Präsentismus</a:t>
            </a:r>
            <a:r>
              <a:rPr lang="de-DE" sz="3000" dirty="0" smtClean="0"/>
              <a:t>*</a:t>
            </a:r>
            <a:endParaRPr lang="de-DE" sz="3000" dirty="0"/>
          </a:p>
        </p:txBody>
      </p:sp>
      <p:graphicFrame>
        <p:nvGraphicFramePr>
          <p:cNvPr id="5" name="Tabelle 4"/>
          <p:cNvGraphicFramePr>
            <a:graphicFrameLocks noGrp="1"/>
          </p:cNvGraphicFramePr>
          <p:nvPr>
            <p:extLst>
              <p:ext uri="{D42A27DB-BD31-4B8C-83A1-F6EECF244321}">
                <p14:modId xmlns:p14="http://schemas.microsoft.com/office/powerpoint/2010/main" val="815814634"/>
              </p:ext>
            </p:extLst>
          </p:nvPr>
        </p:nvGraphicFramePr>
        <p:xfrm>
          <a:off x="539552" y="2472378"/>
          <a:ext cx="8280920" cy="3332886"/>
        </p:xfrm>
        <a:graphic>
          <a:graphicData uri="http://schemas.openxmlformats.org/drawingml/2006/table">
            <a:tbl>
              <a:tblPr firstRow="1" bandRow="1">
                <a:tableStyleId>{5C22544A-7EE6-4342-B048-85BDC9FD1C3A}</a:tableStyleId>
              </a:tblPr>
              <a:tblGrid>
                <a:gridCol w="2488025"/>
                <a:gridCol w="1976471"/>
                <a:gridCol w="1872208"/>
                <a:gridCol w="1944216"/>
              </a:tblGrid>
              <a:tr h="587090">
                <a:tc>
                  <a:txBody>
                    <a:bodyPr/>
                    <a:lstStyle/>
                    <a:p>
                      <a:r>
                        <a:rPr lang="de-DE" sz="1200" b="1" kern="1200" baseline="0" dirty="0" smtClean="0">
                          <a:solidFill>
                            <a:schemeClr val="bg1">
                              <a:lumMod val="50000"/>
                            </a:schemeClr>
                          </a:solidFill>
                          <a:latin typeface="+mj-lt"/>
                          <a:ea typeface="+mn-ea"/>
                          <a:cs typeface="Arial" pitchFamily="34" charset="0"/>
                        </a:rPr>
                        <a:t>Beschwerdeart</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c>
                  <a:txBody>
                    <a:bodyPr/>
                    <a:lstStyle/>
                    <a:p>
                      <a:pPr algn="ctr"/>
                      <a:r>
                        <a:rPr lang="de-DE" sz="1200" baseline="0" dirty="0" smtClean="0">
                          <a:solidFill>
                            <a:schemeClr val="bg1">
                              <a:lumMod val="50000"/>
                            </a:schemeClr>
                          </a:solidFill>
                          <a:latin typeface="+mj-lt"/>
                          <a:cs typeface="Arial" pitchFamily="34" charset="0"/>
                        </a:rPr>
                        <a:t>Absentismus</a:t>
                      </a:r>
                      <a:endParaRPr lang="de-DE" sz="1200" b="0" baseline="0" dirty="0" smtClean="0">
                        <a:solidFill>
                          <a:schemeClr val="bg1">
                            <a:lumMod val="50000"/>
                          </a:schemeClr>
                        </a:solidFill>
                        <a:latin typeface="+mj-lt"/>
                        <a:cs typeface="Arial" pitchFamily="34" charset="0"/>
                      </a:endParaRPr>
                    </a:p>
                    <a:p>
                      <a:pPr algn="ctr"/>
                      <a:r>
                        <a:rPr lang="de-DE" sz="1200" b="0" baseline="0" dirty="0" smtClean="0">
                          <a:solidFill>
                            <a:schemeClr val="bg1">
                              <a:lumMod val="50000"/>
                            </a:schemeClr>
                          </a:solidFill>
                          <a:latin typeface="+mj-lt"/>
                          <a:cs typeface="Arial" pitchFamily="34" charset="0"/>
                        </a:rPr>
                        <a:t>(Angaben in %)</a:t>
                      </a:r>
                      <a:endParaRPr lang="de-DE" sz="1200" b="0" dirty="0">
                        <a:solidFill>
                          <a:schemeClr val="bg1">
                            <a:lumMod val="50000"/>
                          </a:schemeClr>
                        </a:solidFill>
                        <a:latin typeface="+mj-lt"/>
                        <a:cs typeface="Arial" pitchFamily="34" charset="0"/>
                      </a:endParaRPr>
                    </a:p>
                  </a:txBody>
                  <a:tcPr marL="91445" marR="91445" marT="45715" marB="4571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c>
                  <a:txBody>
                    <a:bodyPr/>
                    <a:lstStyle/>
                    <a:p>
                      <a:pPr algn="ctr"/>
                      <a:r>
                        <a:rPr lang="de-DE" sz="1200" baseline="0" dirty="0" smtClean="0">
                          <a:solidFill>
                            <a:schemeClr val="bg1">
                              <a:lumMod val="50000"/>
                            </a:schemeClr>
                          </a:solidFill>
                          <a:latin typeface="+mj-lt"/>
                          <a:cs typeface="Arial" pitchFamily="34" charset="0"/>
                        </a:rPr>
                        <a:t>BARMER GEK</a:t>
                      </a:r>
                      <a:endParaRPr lang="de-DE" sz="1200" b="0" baseline="0" dirty="0" smtClean="0">
                        <a:solidFill>
                          <a:schemeClr val="bg1">
                            <a:lumMod val="50000"/>
                          </a:schemeClr>
                        </a:solidFill>
                        <a:latin typeface="+mj-lt"/>
                        <a:cs typeface="Arial" pitchFamily="34" charset="0"/>
                      </a:endParaRPr>
                    </a:p>
                    <a:p>
                      <a:pPr algn="ctr"/>
                      <a:r>
                        <a:rPr lang="de-DE" sz="1200" b="0" baseline="0" dirty="0" smtClean="0">
                          <a:solidFill>
                            <a:schemeClr val="bg1">
                              <a:lumMod val="50000"/>
                            </a:schemeClr>
                          </a:solidFill>
                          <a:latin typeface="+mj-lt"/>
                          <a:cs typeface="Arial" pitchFamily="34" charset="0"/>
                        </a:rPr>
                        <a:t>AU-Daten 2010</a:t>
                      </a:r>
                      <a:endParaRPr lang="de-DE" sz="1200" b="0" dirty="0">
                        <a:solidFill>
                          <a:schemeClr val="bg1">
                            <a:lumMod val="50000"/>
                          </a:schemeClr>
                        </a:solidFill>
                        <a:latin typeface="+mj-lt"/>
                        <a:cs typeface="Arial" pitchFamily="34" charset="0"/>
                      </a:endParaRPr>
                    </a:p>
                  </a:txBody>
                  <a:tcPr marL="91445" marR="91445" marT="45715" marB="4571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aseline="0" dirty="0" smtClean="0">
                          <a:solidFill>
                            <a:schemeClr val="bg1">
                              <a:lumMod val="50000"/>
                            </a:schemeClr>
                          </a:solidFill>
                          <a:latin typeface="+mj-lt"/>
                          <a:cs typeface="Arial" pitchFamily="34" charset="0"/>
                        </a:rPr>
                        <a:t>Präsentismus</a:t>
                      </a:r>
                      <a:endParaRPr lang="de-DE" sz="1200" baseline="30000" dirty="0" smtClean="0">
                        <a:solidFill>
                          <a:schemeClr val="bg1">
                            <a:lumMod val="50000"/>
                          </a:schemeClr>
                        </a:solidFill>
                        <a:latin typeface="+mj-lt"/>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de-DE" sz="1200" b="0" kern="1200" baseline="0" dirty="0" smtClean="0">
                          <a:solidFill>
                            <a:schemeClr val="bg1">
                              <a:lumMod val="50000"/>
                            </a:schemeClr>
                          </a:solidFill>
                          <a:latin typeface="+mj-lt"/>
                          <a:ea typeface="+mn-ea"/>
                          <a:cs typeface="Arial" pitchFamily="34" charset="0"/>
                        </a:rPr>
                        <a:t>(Angaben in %)</a:t>
                      </a:r>
                      <a:endParaRPr lang="de-DE" sz="1200" b="0" kern="1200" baseline="0" dirty="0">
                        <a:solidFill>
                          <a:schemeClr val="bg1">
                            <a:lumMod val="50000"/>
                          </a:schemeClr>
                        </a:solidFill>
                        <a:latin typeface="+mj-lt"/>
                        <a:ea typeface="+mn-ea"/>
                        <a:cs typeface="Arial" pitchFamily="34" charset="0"/>
                      </a:endParaRPr>
                    </a:p>
                  </a:txBody>
                  <a:tcPr marL="91445" marR="91445" marT="45715" marB="45715">
                    <a:lnL w="12700" cap="flat" cmpd="sng" algn="ctr">
                      <a:solidFill>
                        <a:schemeClr val="bg1"/>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r>
              <a:tr h="277006">
                <a:tc>
                  <a:txBody>
                    <a:bodyPr/>
                    <a:lstStyle/>
                    <a:p>
                      <a:r>
                        <a:rPr lang="de-DE" sz="1200" baseline="0" dirty="0" smtClean="0">
                          <a:solidFill>
                            <a:schemeClr val="bg1">
                              <a:lumMod val="50000"/>
                            </a:schemeClr>
                          </a:solidFill>
                          <a:latin typeface="+mj-lt"/>
                          <a:cs typeface="Arial" pitchFamily="34" charset="0"/>
                        </a:rPr>
                        <a:t>Infektion/Bakterielle Erkrankung</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33,3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8,3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34,3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249228">
                <a:tc>
                  <a:txBody>
                    <a:bodyPr/>
                    <a:lstStyle/>
                    <a:p>
                      <a:r>
                        <a:rPr lang="de-DE" sz="1200" baseline="0" dirty="0" smtClean="0">
                          <a:solidFill>
                            <a:schemeClr val="bg1">
                              <a:lumMod val="50000"/>
                            </a:schemeClr>
                          </a:solidFill>
                          <a:latin typeface="+mj-lt"/>
                          <a:cs typeface="Arial" pitchFamily="34" charset="0"/>
                        </a:rPr>
                        <a:t>Atmungssystem</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16,8</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32,0</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22,3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232062">
                <a:tc>
                  <a:txBody>
                    <a:bodyPr/>
                    <a:lstStyle/>
                    <a:p>
                      <a:r>
                        <a:rPr lang="de-DE" sz="1200" baseline="0" dirty="0" smtClean="0">
                          <a:solidFill>
                            <a:schemeClr val="bg1">
                              <a:lumMod val="50000"/>
                            </a:schemeClr>
                          </a:solidFill>
                          <a:latin typeface="+mj-lt"/>
                          <a:cs typeface="Arial" pitchFamily="34" charset="0"/>
                        </a:rPr>
                        <a:t>Sonstige</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13,9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7,9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13,0</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249228">
                <a:tc>
                  <a:txBody>
                    <a:bodyPr/>
                    <a:lstStyle/>
                    <a:p>
                      <a:r>
                        <a:rPr lang="de-DE" sz="1200" baseline="0" dirty="0" smtClean="0">
                          <a:solidFill>
                            <a:schemeClr val="bg1">
                              <a:lumMod val="50000"/>
                            </a:schemeClr>
                          </a:solidFill>
                          <a:latin typeface="+mj-lt"/>
                          <a:cs typeface="Arial" pitchFamily="34" charset="0"/>
                        </a:rPr>
                        <a:t>Muskel-Skelett-System</a:t>
                      </a:r>
                      <a:endParaRPr lang="de-DE" sz="1200" dirty="0">
                        <a:solidFill>
                          <a:schemeClr val="bg1">
                            <a:lumMod val="50000"/>
                          </a:schemeClr>
                        </a:solidFill>
                        <a:latin typeface="+mj-lt"/>
                        <a:cs typeface="Arial" pitchFamily="34" charset="0"/>
                      </a:endParaRPr>
                    </a:p>
                  </a:txBody>
                  <a:tcPr marL="91445" marR="91445" marT="45715" marB="45715">
                    <a:lnL w="28575" cap="flat" cmpd="sng" algn="ctr">
                      <a:solidFill>
                        <a:srgbClr val="5F5F5F"/>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13,1</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14,3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16,4</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r>
              <a:tr h="249228">
                <a:tc>
                  <a:txBody>
                    <a:bodyPr/>
                    <a:lstStyle/>
                    <a:p>
                      <a:r>
                        <a:rPr lang="de-DE" sz="1200" baseline="0" dirty="0" smtClean="0">
                          <a:solidFill>
                            <a:schemeClr val="bg1">
                              <a:lumMod val="50000"/>
                            </a:schemeClr>
                          </a:solidFill>
                          <a:latin typeface="+mj-lt"/>
                          <a:cs typeface="Arial" pitchFamily="34" charset="0"/>
                        </a:rPr>
                        <a:t>Verdauungssystem</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7,8</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12,9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baseline="0" dirty="0" smtClean="0">
                          <a:solidFill>
                            <a:schemeClr val="bg1">
                              <a:lumMod val="50000"/>
                            </a:schemeClr>
                          </a:solidFill>
                          <a:latin typeface="+mj-lt"/>
                          <a:cs typeface="Arial" pitchFamily="34" charset="0"/>
                        </a:rPr>
                        <a:t>4,7</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254201">
                <a:tc>
                  <a:txBody>
                    <a:bodyPr/>
                    <a:lstStyle/>
                    <a:p>
                      <a:r>
                        <a:rPr lang="de-DE" sz="1200" baseline="0" dirty="0" smtClean="0">
                          <a:solidFill>
                            <a:schemeClr val="bg1">
                              <a:lumMod val="50000"/>
                            </a:schemeClr>
                          </a:solidFill>
                          <a:latin typeface="+mj-lt"/>
                          <a:cs typeface="Arial" pitchFamily="34" charset="0"/>
                        </a:rPr>
                        <a:t>Psychische und Verhaltensstörungen</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6,0</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5,9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baseline="0" dirty="0" smtClean="0">
                          <a:solidFill>
                            <a:schemeClr val="bg1">
                              <a:lumMod val="50000"/>
                            </a:schemeClr>
                          </a:solidFill>
                          <a:latin typeface="+mj-lt"/>
                          <a:cs typeface="Arial" pitchFamily="34" charset="0"/>
                        </a:rPr>
                        <a:t>6,1</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249228">
                <a:tc>
                  <a:txBody>
                    <a:bodyPr/>
                    <a:lstStyle/>
                    <a:p>
                      <a:r>
                        <a:rPr lang="de-DE" sz="1200" baseline="0" dirty="0" smtClean="0">
                          <a:solidFill>
                            <a:schemeClr val="bg1">
                              <a:lumMod val="50000"/>
                            </a:schemeClr>
                          </a:solidFill>
                          <a:latin typeface="+mj-lt"/>
                          <a:cs typeface="Arial" pitchFamily="34" charset="0"/>
                        </a:rPr>
                        <a:t>Verletzung/Unfall</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dirty="0" smtClean="0">
                          <a:solidFill>
                            <a:schemeClr val="bg1">
                              <a:lumMod val="50000"/>
                            </a:schemeClr>
                          </a:solidFill>
                          <a:latin typeface="+mj-lt"/>
                          <a:cs typeface="Arial" pitchFamily="34" charset="0"/>
                        </a:rPr>
                        <a:t>5,9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dirty="0" smtClean="0">
                          <a:solidFill>
                            <a:schemeClr val="bg1">
                              <a:lumMod val="50000"/>
                            </a:schemeClr>
                          </a:solidFill>
                          <a:latin typeface="+mj-lt"/>
                          <a:cs typeface="Arial" pitchFamily="34" charset="0"/>
                        </a:rPr>
                        <a:t>5,4</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kern="1200" baseline="0" dirty="0" smtClean="0">
                          <a:solidFill>
                            <a:schemeClr val="bg1">
                              <a:lumMod val="50000"/>
                            </a:schemeClr>
                          </a:solidFill>
                          <a:latin typeface="+mj-lt"/>
                          <a:ea typeface="+mn-ea"/>
                          <a:cs typeface="Arial" pitchFamily="34" charset="0"/>
                        </a:rPr>
                        <a:t>1,3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249228">
                <a:tc>
                  <a:txBody>
                    <a:bodyPr/>
                    <a:lstStyle/>
                    <a:p>
                      <a:r>
                        <a:rPr lang="de-DE" sz="1200" kern="1200" baseline="0" dirty="0" smtClean="0">
                          <a:solidFill>
                            <a:schemeClr val="bg1">
                              <a:lumMod val="50000"/>
                            </a:schemeClr>
                          </a:solidFill>
                          <a:latin typeface="+mj-lt"/>
                          <a:ea typeface="+mn-ea"/>
                          <a:cs typeface="Arial" pitchFamily="34" charset="0"/>
                        </a:rPr>
                        <a:t>Herz-Kreislauf-System</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dirty="0" smtClean="0">
                          <a:solidFill>
                            <a:schemeClr val="bg1">
                              <a:lumMod val="50000"/>
                            </a:schemeClr>
                          </a:solidFill>
                          <a:latin typeface="+mj-lt"/>
                          <a:cs typeface="Arial" pitchFamily="34" charset="0"/>
                        </a:rPr>
                        <a:t>2,3</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dirty="0" smtClean="0">
                          <a:solidFill>
                            <a:schemeClr val="bg1">
                              <a:lumMod val="50000"/>
                            </a:schemeClr>
                          </a:solidFill>
                          <a:latin typeface="+mj-lt"/>
                          <a:cs typeface="Arial" pitchFamily="34" charset="0"/>
                        </a:rPr>
                        <a:t>3,2</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200" dirty="0" smtClean="0">
                          <a:solidFill>
                            <a:schemeClr val="bg1">
                              <a:lumMod val="50000"/>
                            </a:schemeClr>
                          </a:solidFill>
                          <a:latin typeface="+mj-lt"/>
                          <a:cs typeface="Arial" pitchFamily="34" charset="0"/>
                        </a:rPr>
                        <a:t>1,9</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249228">
                <a:tc>
                  <a:txBody>
                    <a:bodyPr/>
                    <a:lstStyle/>
                    <a:p>
                      <a:r>
                        <a:rPr lang="de-DE" sz="1200" kern="1200" baseline="0" dirty="0" smtClean="0">
                          <a:solidFill>
                            <a:schemeClr val="bg1">
                              <a:lumMod val="50000"/>
                            </a:schemeClr>
                          </a:solidFill>
                          <a:latin typeface="+mj-lt"/>
                          <a:ea typeface="+mn-ea"/>
                          <a:cs typeface="Arial" pitchFamily="34" charset="0"/>
                        </a:rPr>
                        <a:t>Neubildung</a:t>
                      </a:r>
                      <a:endParaRPr lang="de-DE" sz="1200" dirty="0">
                        <a:solidFill>
                          <a:schemeClr val="bg1">
                            <a:lumMod val="50000"/>
                          </a:schemeClr>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dirty="0" smtClean="0">
                          <a:solidFill>
                            <a:schemeClr val="bg1">
                              <a:lumMod val="50000"/>
                            </a:schemeClr>
                          </a:solidFill>
                          <a:latin typeface="+mj-lt"/>
                          <a:cs typeface="Arial" pitchFamily="34" charset="0"/>
                        </a:rPr>
                        <a:t>0,8</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dirty="0" smtClean="0">
                          <a:solidFill>
                            <a:schemeClr val="bg1">
                              <a:lumMod val="50000"/>
                            </a:schemeClr>
                          </a:solidFill>
                          <a:latin typeface="+mj-lt"/>
                          <a:cs typeface="Arial" pitchFamily="34" charset="0"/>
                        </a:rPr>
                        <a:t>2,1</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200" dirty="0" smtClean="0">
                          <a:solidFill>
                            <a:schemeClr val="bg1">
                              <a:lumMod val="50000"/>
                            </a:schemeClr>
                          </a:solidFill>
                          <a:latin typeface="+mj-lt"/>
                          <a:cs typeface="Arial" pitchFamily="34" charset="0"/>
                        </a:rPr>
                        <a:t>0,1</a:t>
                      </a:r>
                      <a:endParaRPr lang="de-DE" sz="1200" dirty="0">
                        <a:solidFill>
                          <a:schemeClr val="bg1">
                            <a:lumMod val="50000"/>
                          </a:schemeClr>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249228">
                <a:tc>
                  <a:txBody>
                    <a:bodyPr/>
                    <a:lstStyle/>
                    <a:p>
                      <a:r>
                        <a:rPr lang="de-DE" sz="1200" dirty="0" smtClean="0">
                          <a:solidFill>
                            <a:schemeClr val="bg1"/>
                          </a:solidFill>
                          <a:latin typeface="+mj-lt"/>
                          <a:cs typeface="Arial" pitchFamily="34" charset="0"/>
                        </a:rPr>
                        <a:t>N (Häufigkeit)</a:t>
                      </a:r>
                      <a:endParaRPr lang="de-DE" sz="1200" dirty="0">
                        <a:solidFill>
                          <a:schemeClr val="bg1"/>
                        </a:solidFill>
                        <a:latin typeface="+mj-lt"/>
                        <a:cs typeface="Arial" pitchFamily="34" charset="0"/>
                      </a:endParaRPr>
                    </a:p>
                  </a:txBody>
                  <a:tcPr marL="91445" marR="91445" marT="45715" marB="45715">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9C9D9D"/>
                    </a:solidFill>
                  </a:tcPr>
                </a:tc>
                <a:tc>
                  <a:txBody>
                    <a:bodyPr/>
                    <a:lstStyle/>
                    <a:p>
                      <a:pPr algn="ctr"/>
                      <a:r>
                        <a:rPr lang="de-DE" sz="1200" dirty="0" smtClean="0">
                          <a:solidFill>
                            <a:schemeClr val="bg1"/>
                          </a:solidFill>
                          <a:latin typeface="+mj-lt"/>
                          <a:cs typeface="Arial" pitchFamily="34" charset="0"/>
                        </a:rPr>
                        <a:t>2.408</a:t>
                      </a:r>
                      <a:endParaRPr lang="de-DE" sz="1200" dirty="0">
                        <a:solidFill>
                          <a:schemeClr val="bg1"/>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9C9D9D"/>
                    </a:solidFill>
                  </a:tcPr>
                </a:tc>
                <a:tc>
                  <a:txBody>
                    <a:bodyPr/>
                    <a:lstStyle/>
                    <a:p>
                      <a:pPr algn="ctr"/>
                      <a:endParaRPr lang="de-DE" sz="1200" dirty="0">
                        <a:solidFill>
                          <a:schemeClr val="bg1"/>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9C9D9D"/>
                    </a:solidFill>
                  </a:tcPr>
                </a:tc>
                <a:tc>
                  <a:txBody>
                    <a:bodyPr/>
                    <a:lstStyle/>
                    <a:p>
                      <a:pPr algn="ctr"/>
                      <a:r>
                        <a:rPr lang="de-DE" sz="1200" dirty="0" smtClean="0">
                          <a:solidFill>
                            <a:schemeClr val="bg1"/>
                          </a:solidFill>
                          <a:latin typeface="+mj-lt"/>
                          <a:cs typeface="Arial" pitchFamily="34" charset="0"/>
                        </a:rPr>
                        <a:t>2.422</a:t>
                      </a:r>
                      <a:endParaRPr lang="de-DE" sz="1200" dirty="0">
                        <a:solidFill>
                          <a:schemeClr val="bg1"/>
                        </a:solidFill>
                        <a:latin typeface="+mj-lt"/>
                        <a:cs typeface="Arial" pitchFamily="34" charset="0"/>
                      </a:endParaRPr>
                    </a:p>
                  </a:txBody>
                  <a:tcPr marL="91445" marR="91445" marT="45715" marB="45715"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9C9D9D"/>
                    </a:solidFill>
                  </a:tcPr>
                </a:tc>
              </a:tr>
            </a:tbl>
          </a:graphicData>
        </a:graphic>
      </p:graphicFrame>
      <p:sp>
        <p:nvSpPr>
          <p:cNvPr id="8" name="Rechteck 7"/>
          <p:cNvSpPr/>
          <p:nvPr/>
        </p:nvSpPr>
        <p:spPr>
          <a:xfrm>
            <a:off x="539552" y="1536274"/>
            <a:ext cx="8280920" cy="830997"/>
          </a:xfrm>
          <a:prstGeom prst="rect">
            <a:avLst/>
          </a:prstGeom>
          <a:ln>
            <a:solidFill>
              <a:srgbClr val="FDD205"/>
            </a:solidFill>
          </a:ln>
        </p:spPr>
        <p:txBody>
          <a:bodyPr wrap="square">
            <a:spAutoFit/>
          </a:bodyPr>
          <a:lstStyle/>
          <a:p>
            <a:r>
              <a:rPr lang="de-DE" sz="1600" dirty="0" smtClean="0">
                <a:solidFill>
                  <a:schemeClr val="bg1">
                    <a:lumMod val="50000"/>
                  </a:schemeClr>
                </a:solidFill>
                <a:latin typeface="+mj-lt"/>
              </a:rPr>
              <a:t>Hohe </a:t>
            </a:r>
            <a:r>
              <a:rPr lang="de-DE" sz="1600" dirty="0" err="1" smtClean="0">
                <a:solidFill>
                  <a:schemeClr val="bg1">
                    <a:lumMod val="50000"/>
                  </a:schemeClr>
                </a:solidFill>
                <a:latin typeface="+mj-lt"/>
              </a:rPr>
              <a:t>Präsentismus</a:t>
            </a:r>
            <a:r>
              <a:rPr lang="de-DE" sz="1600" dirty="0" smtClean="0">
                <a:solidFill>
                  <a:schemeClr val="bg1">
                    <a:lumMod val="50000"/>
                  </a:schemeClr>
                </a:solidFill>
                <a:latin typeface="+mj-lt"/>
              </a:rPr>
              <a:t>-Raten beeinträchtigen nicht nur die Produktivität, sondern erhöhen langfristig auch die Fehlzeitraten. </a:t>
            </a:r>
            <a:r>
              <a:rPr lang="de-DE" sz="1600" dirty="0" err="1" smtClean="0">
                <a:solidFill>
                  <a:schemeClr val="bg1">
                    <a:lumMod val="50000"/>
                  </a:schemeClr>
                </a:solidFill>
                <a:latin typeface="+mj-lt"/>
              </a:rPr>
              <a:t>Präsentismus</a:t>
            </a:r>
            <a:r>
              <a:rPr lang="de-DE" sz="1600" dirty="0" smtClean="0">
                <a:solidFill>
                  <a:schemeClr val="bg1">
                    <a:lumMod val="50000"/>
                  </a:schemeClr>
                </a:solidFill>
                <a:latin typeface="+mj-lt"/>
              </a:rPr>
              <a:t> verursacht etwa doppelt so viele Produktivitätsverluste wie Absentismus, entzieht sich aber meistens der direkten Beobachtung.</a:t>
            </a:r>
            <a:endParaRPr lang="de-DE" sz="1600" dirty="0">
              <a:solidFill>
                <a:schemeClr val="bg1">
                  <a:lumMod val="50000"/>
                </a:schemeClr>
              </a:solidFill>
              <a:latin typeface="+mj-lt"/>
            </a:endParaRPr>
          </a:p>
        </p:txBody>
      </p:sp>
      <p:sp>
        <p:nvSpPr>
          <p:cNvPr id="9" name="Textfeld 8"/>
          <p:cNvSpPr txBox="1">
            <a:spLocks noChangeArrowheads="1"/>
          </p:cNvSpPr>
          <p:nvPr/>
        </p:nvSpPr>
        <p:spPr bwMode="auto">
          <a:xfrm>
            <a:off x="539552" y="5910371"/>
            <a:ext cx="761937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200" dirty="0" smtClean="0">
                <a:solidFill>
                  <a:schemeClr val="bg1">
                    <a:lumMod val="50000"/>
                  </a:schemeClr>
                </a:solidFill>
                <a:latin typeface="+mj-lt"/>
                <a:cs typeface="Arial" charset="0"/>
              </a:rPr>
              <a:t>*</a:t>
            </a:r>
            <a:r>
              <a:rPr lang="de-DE" sz="1200" dirty="0" err="1" smtClean="0">
                <a:solidFill>
                  <a:schemeClr val="bg1">
                    <a:lumMod val="50000"/>
                  </a:schemeClr>
                </a:solidFill>
                <a:latin typeface="+mj-lt"/>
                <a:cs typeface="Arial" charset="0"/>
              </a:rPr>
              <a:t>Präsentismus</a:t>
            </a:r>
            <a:r>
              <a:rPr lang="de-DE" sz="1200" dirty="0" smtClean="0">
                <a:solidFill>
                  <a:schemeClr val="bg1">
                    <a:lumMod val="50000"/>
                  </a:schemeClr>
                </a:solidFill>
                <a:latin typeface="+mj-lt"/>
                <a:cs typeface="Arial" charset="0"/>
              </a:rPr>
              <a:t> </a:t>
            </a:r>
            <a:r>
              <a:rPr lang="de-DE" sz="1200" dirty="0">
                <a:solidFill>
                  <a:schemeClr val="bg1">
                    <a:lumMod val="50000"/>
                  </a:schemeClr>
                </a:solidFill>
                <a:latin typeface="+mj-lt"/>
                <a:cs typeface="Arial" charset="0"/>
              </a:rPr>
              <a:t>= Anwesenheit </a:t>
            </a:r>
            <a:r>
              <a:rPr lang="de-DE" sz="1200" dirty="0" smtClean="0">
                <a:solidFill>
                  <a:schemeClr val="bg1">
                    <a:lumMod val="50000"/>
                  </a:schemeClr>
                </a:solidFill>
                <a:latin typeface="+mj-lt"/>
                <a:cs typeface="Arial" charset="0"/>
              </a:rPr>
              <a:t>trotz </a:t>
            </a:r>
            <a:r>
              <a:rPr lang="de-DE" sz="1200" dirty="0">
                <a:solidFill>
                  <a:schemeClr val="bg1">
                    <a:lumMod val="50000"/>
                  </a:schemeClr>
                </a:solidFill>
                <a:latin typeface="+mj-lt"/>
                <a:cs typeface="Arial" charset="0"/>
              </a:rPr>
              <a:t>Krankheit</a:t>
            </a:r>
          </a:p>
          <a:p>
            <a:pPr eaLnBrk="1" hangingPunct="1"/>
            <a:r>
              <a:rPr lang="de-DE" sz="900" dirty="0">
                <a:solidFill>
                  <a:schemeClr val="bg1">
                    <a:lumMod val="50000"/>
                  </a:schemeClr>
                </a:solidFill>
                <a:latin typeface="+mj-lt"/>
                <a:cs typeface="Arial" charset="0"/>
              </a:rPr>
              <a:t/>
            </a:r>
            <a:br>
              <a:rPr lang="de-DE" sz="900" dirty="0">
                <a:solidFill>
                  <a:schemeClr val="bg1">
                    <a:lumMod val="50000"/>
                  </a:schemeClr>
                </a:solidFill>
                <a:latin typeface="+mj-lt"/>
                <a:cs typeface="Arial" charset="0"/>
              </a:rPr>
            </a:br>
            <a:r>
              <a:rPr lang="de-DE" sz="900" dirty="0">
                <a:solidFill>
                  <a:schemeClr val="bg1">
                    <a:lumMod val="50000"/>
                  </a:schemeClr>
                </a:solidFill>
                <a:latin typeface="+mj-lt"/>
                <a:cs typeface="Arial" charset="0"/>
              </a:rPr>
              <a:t>Quelle: BARMER GEK 2010, Teil I, S. 66 &amp; 68</a:t>
            </a:r>
          </a:p>
        </p:txBody>
      </p:sp>
    </p:spTree>
    <p:extLst>
      <p:ext uri="{BB962C8B-B14F-4D97-AF65-F5344CB8AC3E}">
        <p14:creationId xmlns:p14="http://schemas.microsoft.com/office/powerpoint/2010/main" val="132535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35496" y="692696"/>
            <a:ext cx="8784976" cy="1008112"/>
          </a:xfrm>
        </p:spPr>
        <p:txBody>
          <a:bodyPr/>
          <a:lstStyle/>
          <a:p>
            <a:r>
              <a:rPr lang="de-DE" sz="3000" dirty="0"/>
              <a:t>Absentismus und </a:t>
            </a:r>
            <a:r>
              <a:rPr lang="de-DE" sz="3000" dirty="0" err="1"/>
              <a:t>Präsentismus</a:t>
            </a:r>
            <a:r>
              <a:rPr lang="de-DE" sz="3000" dirty="0"/>
              <a:t> sind teuer!</a:t>
            </a:r>
          </a:p>
        </p:txBody>
      </p:sp>
      <p:graphicFrame>
        <p:nvGraphicFramePr>
          <p:cNvPr id="3" name="Tabelle 2"/>
          <p:cNvGraphicFramePr>
            <a:graphicFrameLocks noGrp="1"/>
          </p:cNvGraphicFramePr>
          <p:nvPr>
            <p:extLst>
              <p:ext uri="{D42A27DB-BD31-4B8C-83A1-F6EECF244321}">
                <p14:modId xmlns:p14="http://schemas.microsoft.com/office/powerpoint/2010/main" val="521121165"/>
              </p:ext>
            </p:extLst>
          </p:nvPr>
        </p:nvGraphicFramePr>
        <p:xfrm>
          <a:off x="395039" y="2205038"/>
          <a:ext cx="8353425" cy="3564413"/>
        </p:xfrm>
        <a:graphic>
          <a:graphicData uri="http://schemas.openxmlformats.org/drawingml/2006/table">
            <a:tbl>
              <a:tblPr firstRow="1" bandRow="1">
                <a:tableStyleId>{5C22544A-7EE6-4342-B048-85BDC9FD1C3A}</a:tableStyleId>
              </a:tblPr>
              <a:tblGrid>
                <a:gridCol w="2160047"/>
                <a:gridCol w="1728295"/>
                <a:gridCol w="2494936"/>
                <a:gridCol w="1970147"/>
              </a:tblGrid>
              <a:tr h="945035">
                <a:tc>
                  <a:txBody>
                    <a:bodyPr/>
                    <a:lstStyle/>
                    <a:p>
                      <a:r>
                        <a:rPr lang="de-DE" sz="1400" dirty="0" smtClean="0">
                          <a:solidFill>
                            <a:srgbClr val="5F5F5F"/>
                          </a:solidFill>
                          <a:latin typeface="+mn-lt"/>
                          <a:cs typeface="Arial" pitchFamily="34" charset="0"/>
                        </a:rPr>
                        <a:t>Krankheit/</a:t>
                      </a:r>
                      <a:br>
                        <a:rPr lang="de-DE" sz="1400" dirty="0" smtClean="0">
                          <a:solidFill>
                            <a:srgbClr val="5F5F5F"/>
                          </a:solidFill>
                          <a:latin typeface="+mn-lt"/>
                          <a:cs typeface="Arial" pitchFamily="34" charset="0"/>
                        </a:rPr>
                      </a:br>
                      <a:r>
                        <a:rPr lang="de-DE" sz="1400" dirty="0" smtClean="0">
                          <a:solidFill>
                            <a:srgbClr val="5F5F5F"/>
                          </a:solidFill>
                          <a:latin typeface="+mn-lt"/>
                          <a:cs typeface="Arial" pitchFamily="34" charset="0"/>
                        </a:rPr>
                        <a:t>Beschwerden</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FDD205"/>
                    </a:solidFill>
                  </a:tcPr>
                </a:tc>
                <a:tc>
                  <a:txBody>
                    <a:bodyPr/>
                    <a:lstStyle/>
                    <a:p>
                      <a:pPr algn="ctr"/>
                      <a:r>
                        <a:rPr lang="de-DE" sz="1400" dirty="0" smtClean="0">
                          <a:solidFill>
                            <a:srgbClr val="5F5F5F"/>
                          </a:solidFill>
                          <a:latin typeface="+mn-lt"/>
                          <a:cs typeface="Arial" pitchFamily="34" charset="0"/>
                        </a:rPr>
                        <a:t>Anteil der Belegschaft,</a:t>
                      </a:r>
                      <a:r>
                        <a:rPr lang="de-DE" sz="1400" baseline="0" dirty="0" smtClean="0">
                          <a:solidFill>
                            <a:srgbClr val="5F5F5F"/>
                          </a:solidFill>
                          <a:latin typeface="+mn-lt"/>
                          <a:cs typeface="Arial" pitchFamily="34" charset="0"/>
                        </a:rPr>
                        <a:t> die darunter leidet</a:t>
                      </a:r>
                      <a:endParaRPr lang="de-DE" sz="1400" dirty="0">
                        <a:solidFill>
                          <a:srgbClr val="5F5F5F"/>
                        </a:solidFill>
                        <a:latin typeface="+mn-lt"/>
                        <a:cs typeface="Arial" pitchFamily="34" charset="0"/>
                      </a:endParaRPr>
                    </a:p>
                  </a:txBody>
                  <a:tcPr marL="91445" marR="91445"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FDD20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Anzahl an verlorenen Arbeitstagen </a:t>
                      </a:r>
                      <a:br>
                        <a:rPr lang="de-DE" sz="1400" dirty="0" smtClean="0">
                          <a:solidFill>
                            <a:srgbClr val="5F5F5F"/>
                          </a:solidFill>
                          <a:latin typeface="+mn-lt"/>
                          <a:cs typeface="Arial" pitchFamily="34" charset="0"/>
                        </a:rPr>
                      </a:br>
                      <a:r>
                        <a:rPr lang="de-DE" sz="1400" b="0" dirty="0" smtClean="0">
                          <a:solidFill>
                            <a:srgbClr val="5F5F5F"/>
                          </a:solidFill>
                          <a:latin typeface="+mn-lt"/>
                          <a:cs typeface="Arial" pitchFamily="34" charset="0"/>
                        </a:rPr>
                        <a:t>(im Unternehmen insgesamt;</a:t>
                      </a:r>
                      <a:r>
                        <a:rPr lang="de-DE" sz="1400" b="0" baseline="0" dirty="0" smtClean="0">
                          <a:solidFill>
                            <a:srgbClr val="5F5F5F"/>
                          </a:solidFill>
                          <a:latin typeface="+mn-lt"/>
                          <a:cs typeface="Arial" pitchFamily="34" charset="0"/>
                        </a:rPr>
                        <a:t> Zeitraum = ein Jahr)</a:t>
                      </a:r>
                      <a:endParaRPr lang="de-DE" sz="1400" b="0" dirty="0" smtClean="0">
                        <a:solidFill>
                          <a:srgbClr val="5F5F5F"/>
                        </a:solidFill>
                        <a:latin typeface="+mn-lt"/>
                        <a:cs typeface="Arial" pitchFamily="34" charset="0"/>
                      </a:endParaRPr>
                    </a:p>
                  </a:txBody>
                  <a:tcPr marL="91445" marR="91445" marT="45727" marB="4572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FDD205"/>
                    </a:solidFill>
                  </a:tcPr>
                </a:tc>
                <a:tc>
                  <a:txBody>
                    <a:bodyPr/>
                    <a:lstStyle/>
                    <a:p>
                      <a:pPr algn="ctr"/>
                      <a:r>
                        <a:rPr lang="de-DE" sz="1400" dirty="0" smtClean="0">
                          <a:solidFill>
                            <a:srgbClr val="5F5F5F"/>
                          </a:solidFill>
                          <a:latin typeface="+mn-lt"/>
                          <a:cs typeface="Arial" pitchFamily="34" charset="0"/>
                        </a:rPr>
                        <a:t>Kosten </a:t>
                      </a:r>
                      <a:br>
                        <a:rPr lang="de-DE" sz="1400" dirty="0" smtClean="0">
                          <a:solidFill>
                            <a:srgbClr val="5F5F5F"/>
                          </a:solidFill>
                          <a:latin typeface="+mn-lt"/>
                          <a:cs typeface="Arial" pitchFamily="34" charset="0"/>
                        </a:rPr>
                      </a:br>
                      <a:r>
                        <a:rPr lang="de-DE" sz="1400" b="0" dirty="0" smtClean="0">
                          <a:solidFill>
                            <a:srgbClr val="5F5F5F"/>
                          </a:solidFill>
                          <a:latin typeface="+mn-lt"/>
                          <a:cs typeface="Arial" pitchFamily="34" charset="0"/>
                        </a:rPr>
                        <a:t>(Zeitraum</a:t>
                      </a:r>
                      <a:r>
                        <a:rPr lang="de-DE" sz="1400" b="0" baseline="0" dirty="0" smtClean="0">
                          <a:solidFill>
                            <a:srgbClr val="5F5F5F"/>
                          </a:solidFill>
                          <a:latin typeface="+mn-lt"/>
                          <a:cs typeface="Arial" pitchFamily="34" charset="0"/>
                        </a:rPr>
                        <a:t> = ein Jahr)</a:t>
                      </a:r>
                      <a:endParaRPr lang="de-DE" sz="1400" b="0" dirty="0">
                        <a:solidFill>
                          <a:srgbClr val="5F5F5F"/>
                        </a:solidFill>
                        <a:latin typeface="+mn-lt"/>
                        <a:cs typeface="Arial" pitchFamily="34" charset="0"/>
                      </a:endParaRPr>
                    </a:p>
                  </a:txBody>
                  <a:tcPr marL="91445" marR="91445" marT="45727" marB="45727" anchor="ctr">
                    <a:lnL w="12700" cap="flat" cmpd="sng" algn="ctr">
                      <a:solidFill>
                        <a:schemeClr val="bg1"/>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lnTlToBr w="12700" cmpd="sng">
                      <a:noFill/>
                      <a:prstDash val="solid"/>
                    </a:lnTlToBr>
                    <a:lnBlToTr w="12700" cmpd="sng">
                      <a:noFill/>
                      <a:prstDash val="solid"/>
                    </a:lnBlToTr>
                    <a:solidFill>
                      <a:srgbClr val="FDD205"/>
                    </a:solidFill>
                  </a:tcPr>
                </a:tc>
              </a:tr>
              <a:tr h="331452">
                <a:tc>
                  <a:txBody>
                    <a:bodyPr/>
                    <a:lstStyle/>
                    <a:p>
                      <a:r>
                        <a:rPr lang="de-DE" sz="1400" dirty="0" smtClean="0">
                          <a:solidFill>
                            <a:srgbClr val="5F5F5F"/>
                          </a:solidFill>
                          <a:latin typeface="+mn-lt"/>
                          <a:cs typeface="Arial" pitchFamily="34" charset="0"/>
                        </a:rPr>
                        <a:t>Stress</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83</a:t>
                      </a:r>
                      <a:r>
                        <a:rPr lang="de-DE" sz="1400" baseline="0" dirty="0" smtClean="0">
                          <a:solidFill>
                            <a:srgbClr val="5F5F5F"/>
                          </a:solidFill>
                          <a:latin typeface="+mn-lt"/>
                          <a:cs typeface="Arial" pitchFamily="34" charset="0"/>
                        </a:rPr>
                        <a:t>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10.750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2.677.173,62 €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304850">
                <a:tc>
                  <a:txBody>
                    <a:bodyPr/>
                    <a:lstStyle/>
                    <a:p>
                      <a:r>
                        <a:rPr lang="de-DE" sz="1400" dirty="0" smtClean="0">
                          <a:solidFill>
                            <a:srgbClr val="5F5F5F"/>
                          </a:solidFill>
                          <a:latin typeface="+mn-lt"/>
                          <a:cs typeface="Arial" pitchFamily="34" charset="0"/>
                        </a:rPr>
                        <a:t>Schlafstörungen</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57 %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4.947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1.232.060,67 €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343328">
                <a:tc>
                  <a:txBody>
                    <a:bodyPr/>
                    <a:lstStyle/>
                    <a:p>
                      <a:r>
                        <a:rPr lang="de-DE" sz="1400" dirty="0" smtClean="0">
                          <a:solidFill>
                            <a:srgbClr val="5F5F5F"/>
                          </a:solidFill>
                          <a:latin typeface="+mn-lt"/>
                          <a:cs typeface="Arial" pitchFamily="34" charset="0"/>
                        </a:rPr>
                        <a:t>Depressive Verstimmung</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42</a:t>
                      </a:r>
                      <a:r>
                        <a:rPr lang="de-DE" sz="1400" baseline="0" dirty="0" smtClean="0">
                          <a:solidFill>
                            <a:srgbClr val="5F5F5F"/>
                          </a:solidFill>
                          <a:latin typeface="+mn-lt"/>
                          <a:cs typeface="Arial" pitchFamily="34" charset="0"/>
                        </a:rPr>
                        <a:t>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4.590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1.143.123,47 €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307409">
                <a:tc>
                  <a:txBody>
                    <a:bodyPr/>
                    <a:lstStyle/>
                    <a:p>
                      <a:r>
                        <a:rPr lang="de-DE" sz="1400" dirty="0" smtClean="0">
                          <a:solidFill>
                            <a:srgbClr val="5F5F5F"/>
                          </a:solidFill>
                          <a:latin typeface="+mn-lt"/>
                          <a:cs typeface="Arial" pitchFamily="34" charset="0"/>
                        </a:rPr>
                        <a:t>Erkältung</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45 %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4.228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1.052.867,36 €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304850">
                <a:tc>
                  <a:txBody>
                    <a:bodyPr/>
                    <a:lstStyle/>
                    <a:p>
                      <a:r>
                        <a:rPr lang="de-DE" sz="1400" dirty="0" smtClean="0">
                          <a:solidFill>
                            <a:srgbClr val="5F5F5F"/>
                          </a:solidFill>
                          <a:latin typeface="+mn-lt"/>
                          <a:cs typeface="Arial" pitchFamily="34" charset="0"/>
                        </a:rPr>
                        <a:t>Kopfschmerzen</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43 %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2.712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675.378,91 €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solidFill>
                  </a:tcPr>
                </a:tc>
              </a:tr>
              <a:tr h="336007">
                <a:tc>
                  <a:txBody>
                    <a:bodyPr/>
                    <a:lstStyle/>
                    <a:p>
                      <a:r>
                        <a:rPr lang="de-DE" sz="1400" dirty="0" smtClean="0">
                          <a:solidFill>
                            <a:srgbClr val="5F5F5F"/>
                          </a:solidFill>
                          <a:latin typeface="+mn-lt"/>
                          <a:cs typeface="Arial" pitchFamily="34" charset="0"/>
                        </a:rPr>
                        <a:t>Nacken-/Rückenschmerzen</a:t>
                      </a:r>
                      <a:endParaRPr lang="de-DE" sz="1400" dirty="0">
                        <a:solidFill>
                          <a:srgbClr val="5F5F5F"/>
                        </a:solidFill>
                        <a:latin typeface="+mn-lt"/>
                        <a:cs typeface="Arial" pitchFamily="34" charset="0"/>
                      </a:endParaRPr>
                    </a:p>
                  </a:txBody>
                  <a:tcPr marL="91445" marR="91445" marT="45727" marB="45727" anchor="ctr">
                    <a:lnL w="28575" cap="flat" cmpd="sng" algn="ctr">
                      <a:solidFill>
                        <a:srgbClr val="5F5F5F"/>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48 %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2.590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lumMod val="95000"/>
                      </a:schemeClr>
                    </a:solidFill>
                  </a:tcPr>
                </a:tc>
                <a:tc>
                  <a:txBody>
                    <a:bodyPr/>
                    <a:lstStyle/>
                    <a:p>
                      <a:pPr algn="ctr"/>
                      <a:r>
                        <a:rPr lang="de-DE" sz="1400" dirty="0" smtClean="0">
                          <a:solidFill>
                            <a:srgbClr val="5F5F5F"/>
                          </a:solidFill>
                          <a:latin typeface="+mn-lt"/>
                          <a:cs typeface="Arial" pitchFamily="34" charset="0"/>
                        </a:rPr>
                        <a:t>644.917,47 €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28575" cap="flat" cmpd="sng" algn="ctr">
                      <a:solidFill>
                        <a:srgbClr val="5F5F5F"/>
                      </a:solidFill>
                      <a:prstDash val="solid"/>
                      <a:round/>
                      <a:headEnd type="none" w="med" len="med"/>
                      <a:tailEnd type="none" w="med" len="med"/>
                    </a:lnR>
                    <a:lnT w="28575" cap="flat" cmpd="sng" algn="ctr">
                      <a:solidFill>
                        <a:srgbClr val="5F5F5F"/>
                      </a:solidFill>
                      <a:prstDash val="solid"/>
                      <a:round/>
                      <a:headEnd type="none" w="med" len="med"/>
                      <a:tailEnd type="none" w="med" len="med"/>
                    </a:lnT>
                    <a:lnB w="28575" cap="flat" cmpd="sng" algn="ctr">
                      <a:solidFill>
                        <a:srgbClr val="5F5F5F"/>
                      </a:solidFill>
                      <a:prstDash val="solid"/>
                      <a:round/>
                      <a:headEnd type="none" w="med" len="med"/>
                      <a:tailEnd type="none" w="med" len="med"/>
                    </a:lnB>
                    <a:solidFill>
                      <a:schemeClr val="bg1">
                        <a:lumMod val="95000"/>
                      </a:schemeClr>
                    </a:solidFill>
                  </a:tcPr>
                </a:tc>
              </a:tr>
              <a:tr h="304850">
                <a:tc>
                  <a:txBody>
                    <a:bodyPr/>
                    <a:lstStyle/>
                    <a:p>
                      <a:r>
                        <a:rPr lang="de-DE" sz="1400" dirty="0" smtClean="0">
                          <a:solidFill>
                            <a:srgbClr val="5F5F5F"/>
                          </a:solidFill>
                          <a:latin typeface="+mn-lt"/>
                          <a:cs typeface="Arial" pitchFamily="34" charset="0"/>
                        </a:rPr>
                        <a:t>Arthritis</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14 %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smtClean="0">
                          <a:solidFill>
                            <a:srgbClr val="5F5F5F"/>
                          </a:solidFill>
                          <a:latin typeface="+mn-lt"/>
                          <a:cs typeface="Arial" pitchFamily="34" charset="0"/>
                        </a:rPr>
                        <a:t>1.990 Tage</a:t>
                      </a: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c>
                  <a:txBody>
                    <a:bodyPr/>
                    <a:lstStyle/>
                    <a:p>
                      <a:pPr algn="ctr"/>
                      <a:r>
                        <a:rPr lang="de-DE" sz="1400" dirty="0" smtClean="0">
                          <a:solidFill>
                            <a:srgbClr val="5F5F5F"/>
                          </a:solidFill>
                          <a:latin typeface="+mn-lt"/>
                          <a:cs typeface="Arial" pitchFamily="34" charset="0"/>
                        </a:rPr>
                        <a:t>495.626,35 €</a:t>
                      </a:r>
                      <a:endParaRPr lang="de-DE" sz="1400" dirty="0">
                        <a:solidFill>
                          <a:srgbClr val="5F5F5F"/>
                        </a:solidFill>
                        <a:latin typeface="+mn-lt"/>
                        <a:cs typeface="Arial" pitchFamily="34" charset="0"/>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rgbClr val="5F5F5F"/>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solidFill>
                  </a:tcPr>
                </a:tc>
              </a:tr>
              <a:tr h="386632">
                <a:tc gridSpan="4">
                  <a:txBody>
                    <a:bodyPr/>
                    <a:lstStyle/>
                    <a:p>
                      <a:r>
                        <a:rPr lang="de-DE" sz="1400" dirty="0" smtClean="0">
                          <a:solidFill>
                            <a:srgbClr val="5F5F5F"/>
                          </a:solidFill>
                          <a:latin typeface="+mn-lt"/>
                        </a:rPr>
                        <a:t>* Die Angaben beziehen sich auf die gesamte Belegschaft (n = 1.298) und den Zeitraum eines Jahres.</a:t>
                      </a:r>
                      <a:endParaRPr lang="de-DE" sz="1400" dirty="0">
                        <a:solidFill>
                          <a:srgbClr val="5F5F5F"/>
                        </a:solidFill>
                        <a:latin typeface="+mn-lt"/>
                      </a:endParaRPr>
                    </a:p>
                  </a:txBody>
                  <a:tcPr marL="91445" marR="91445" marT="45727" marB="45727"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hMerge="1">
                  <a:txBody>
                    <a:bodyPr/>
                    <a:lstStyle/>
                    <a:p>
                      <a:pPr algn="ctr"/>
                      <a:endParaRPr lang="de-DE" sz="1400" dirty="0">
                        <a:solidFill>
                          <a:schemeClr val="tx1"/>
                        </a:solidFill>
                        <a:latin typeface="Arial" pitchFamily="34" charset="0"/>
                        <a:cs typeface="Arial" pitchFamily="34" charset="0"/>
                      </a:endParaRPr>
                    </a:p>
                  </a:txBody>
                  <a:tcPr anchor="ctr">
                    <a:lnL w="12700" cap="flat" cmpd="sng" algn="ctr">
                      <a:solidFill>
                        <a:srgbClr val="C5C6C6"/>
                      </a:solidFill>
                      <a:prstDash val="solid"/>
                      <a:round/>
                      <a:headEnd type="none" w="med" len="med"/>
                      <a:tailEnd type="none" w="med" len="med"/>
                    </a:lnL>
                    <a:lnR w="12700" cap="flat" cmpd="sng" algn="ctr">
                      <a:solidFill>
                        <a:srgbClr val="C5C6C6"/>
                      </a:solidFill>
                      <a:prstDash val="solid"/>
                      <a:round/>
                      <a:headEnd type="none" w="med" len="med"/>
                      <a:tailEnd type="none" w="med" len="med"/>
                    </a:lnR>
                    <a:lnT w="12700" cap="flat" cmpd="sng" algn="ctr">
                      <a:solidFill>
                        <a:srgbClr val="C5C6C6"/>
                      </a:solidFill>
                      <a:prstDash val="solid"/>
                      <a:round/>
                      <a:headEnd type="none" w="med" len="med"/>
                      <a:tailEnd type="none" w="med" len="med"/>
                    </a:lnT>
                    <a:solidFill>
                      <a:schemeClr val="bg1"/>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dirty="0" smtClean="0">
                        <a:solidFill>
                          <a:schemeClr val="tx1"/>
                        </a:solidFill>
                        <a:latin typeface="Arial" pitchFamily="34" charset="0"/>
                        <a:cs typeface="Arial" pitchFamily="34" charset="0"/>
                      </a:endParaRPr>
                    </a:p>
                  </a:txBody>
                  <a:tcPr anchor="ctr">
                    <a:lnL w="12700" cap="flat" cmpd="sng" algn="ctr">
                      <a:solidFill>
                        <a:srgbClr val="C5C6C6"/>
                      </a:solidFill>
                      <a:prstDash val="solid"/>
                      <a:round/>
                      <a:headEnd type="none" w="med" len="med"/>
                      <a:tailEnd type="none" w="med" len="med"/>
                    </a:lnL>
                    <a:lnR w="12700" cap="flat" cmpd="sng" algn="ctr">
                      <a:solidFill>
                        <a:srgbClr val="C5C6C6"/>
                      </a:solidFill>
                      <a:prstDash val="solid"/>
                      <a:round/>
                      <a:headEnd type="none" w="med" len="med"/>
                      <a:tailEnd type="none" w="med" len="med"/>
                    </a:lnR>
                    <a:lnT w="12700" cap="flat" cmpd="sng" algn="ctr">
                      <a:solidFill>
                        <a:srgbClr val="C5C6C6"/>
                      </a:solidFill>
                      <a:prstDash val="solid"/>
                      <a:round/>
                      <a:headEnd type="none" w="med" len="med"/>
                      <a:tailEnd type="none" w="med" len="med"/>
                    </a:lnT>
                    <a:solidFill>
                      <a:schemeClr val="bg1"/>
                    </a:solidFill>
                  </a:tcPr>
                </a:tc>
                <a:tc hMerge="1">
                  <a:txBody>
                    <a:bodyPr/>
                    <a:lstStyle/>
                    <a:p>
                      <a:pPr algn="ctr"/>
                      <a:endParaRPr lang="de-DE" sz="1400" dirty="0">
                        <a:solidFill>
                          <a:schemeClr val="tx1"/>
                        </a:solidFill>
                        <a:latin typeface="Arial" pitchFamily="34" charset="0"/>
                        <a:cs typeface="Arial" pitchFamily="34" charset="0"/>
                      </a:endParaRPr>
                    </a:p>
                  </a:txBody>
                  <a:tcPr anchor="ctr">
                    <a:lnL w="12700" cap="flat" cmpd="sng" algn="ctr">
                      <a:solidFill>
                        <a:srgbClr val="C5C6C6"/>
                      </a:solidFill>
                      <a:prstDash val="solid"/>
                      <a:round/>
                      <a:headEnd type="none" w="med" len="med"/>
                      <a:tailEnd type="none" w="med" len="med"/>
                    </a:lnL>
                    <a:lnT w="12700" cap="flat" cmpd="sng" algn="ctr">
                      <a:solidFill>
                        <a:srgbClr val="C5C6C6"/>
                      </a:solidFill>
                      <a:prstDash val="solid"/>
                      <a:round/>
                      <a:headEnd type="none" w="med" len="med"/>
                      <a:tailEnd type="none" w="med" len="med"/>
                    </a:lnT>
                    <a:solidFill>
                      <a:schemeClr val="bg1"/>
                    </a:solidFill>
                  </a:tcPr>
                </a:tc>
              </a:tr>
            </a:tbl>
          </a:graphicData>
        </a:graphic>
      </p:graphicFrame>
      <p:sp>
        <p:nvSpPr>
          <p:cNvPr id="7" name="Rechteck 6"/>
          <p:cNvSpPr/>
          <p:nvPr/>
        </p:nvSpPr>
        <p:spPr>
          <a:xfrm>
            <a:off x="323528" y="1486525"/>
            <a:ext cx="8352928" cy="584775"/>
          </a:xfrm>
          <a:prstGeom prst="rect">
            <a:avLst/>
          </a:prstGeom>
        </p:spPr>
        <p:txBody>
          <a:bodyPr wrap="square">
            <a:spAutoFit/>
          </a:bodyPr>
          <a:lstStyle/>
          <a:p>
            <a:r>
              <a:rPr lang="de-DE" sz="1600" dirty="0">
                <a:solidFill>
                  <a:schemeClr val="bg1">
                    <a:lumMod val="50000"/>
                  </a:schemeClr>
                </a:solidFill>
                <a:latin typeface="+mj-lt"/>
              </a:rPr>
              <a:t>Die nachstehende Tabelle zeigt die verlorenen Arbeitstage und Kosten durch Absentismus und </a:t>
            </a:r>
            <a:r>
              <a:rPr lang="de-DE" sz="1600" dirty="0" err="1">
                <a:solidFill>
                  <a:schemeClr val="bg1">
                    <a:lumMod val="50000"/>
                  </a:schemeClr>
                </a:solidFill>
                <a:latin typeface="+mj-lt"/>
              </a:rPr>
              <a:t>Präsentismus</a:t>
            </a:r>
            <a:r>
              <a:rPr lang="de-DE" sz="1600" dirty="0">
                <a:solidFill>
                  <a:schemeClr val="bg1">
                    <a:lumMod val="50000"/>
                  </a:schemeClr>
                </a:solidFill>
                <a:latin typeface="+mj-lt"/>
              </a:rPr>
              <a:t> in einem deutschen Unternehmen* </a:t>
            </a:r>
          </a:p>
        </p:txBody>
      </p:sp>
      <p:sp>
        <p:nvSpPr>
          <p:cNvPr id="8" name="Textfeld 7"/>
          <p:cNvSpPr txBox="1">
            <a:spLocks noChangeArrowheads="1"/>
          </p:cNvSpPr>
          <p:nvPr/>
        </p:nvSpPr>
        <p:spPr bwMode="auto">
          <a:xfrm>
            <a:off x="337004" y="6309320"/>
            <a:ext cx="76193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smtClean="0">
                <a:solidFill>
                  <a:schemeClr val="bg1">
                    <a:lumMod val="50000"/>
                  </a:schemeClr>
                </a:solidFill>
                <a:latin typeface="+mj-lt"/>
                <a:cs typeface="Arial" charset="0"/>
              </a:rPr>
              <a:t>Quelle: </a:t>
            </a:r>
            <a:r>
              <a:rPr lang="de-DE" sz="900" dirty="0" smtClean="0">
                <a:solidFill>
                  <a:schemeClr val="bg1">
                    <a:lumMod val="50000"/>
                  </a:schemeClr>
                </a:solidFill>
                <a:latin typeface="+mj-lt"/>
                <a:cs typeface="Arial" charset="0"/>
              </a:rPr>
              <a:t>Steinke </a:t>
            </a:r>
            <a:r>
              <a:rPr lang="de-DE" sz="900" dirty="0">
                <a:solidFill>
                  <a:schemeClr val="bg1">
                    <a:lumMod val="50000"/>
                  </a:schemeClr>
                </a:solidFill>
                <a:latin typeface="+mj-lt"/>
                <a:cs typeface="Arial" charset="0"/>
              </a:rPr>
              <a:t>&amp; Badura 2011, S. 251</a:t>
            </a:r>
          </a:p>
        </p:txBody>
      </p:sp>
    </p:spTree>
    <p:extLst>
      <p:ext uri="{BB962C8B-B14F-4D97-AF65-F5344CB8AC3E}">
        <p14:creationId xmlns:p14="http://schemas.microsoft.com/office/powerpoint/2010/main" val="3583749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0" y="1340768"/>
            <a:ext cx="7772400" cy="967612"/>
          </a:xfrm>
        </p:spPr>
        <p:txBody>
          <a:bodyPr>
            <a:noAutofit/>
          </a:bodyPr>
          <a:lstStyle/>
          <a:p>
            <a:r>
              <a:rPr lang="de-DE" sz="3000" dirty="0"/>
              <a:t>Arbeitsbezogene Risikofaktoren für Rückenschmerzen</a:t>
            </a:r>
          </a:p>
        </p:txBody>
      </p:sp>
      <p:sp>
        <p:nvSpPr>
          <p:cNvPr id="4" name="Inhaltsplatzhalter 3"/>
          <p:cNvSpPr>
            <a:spLocks noGrp="1"/>
          </p:cNvSpPr>
          <p:nvPr>
            <p:ph idx="1"/>
          </p:nvPr>
        </p:nvSpPr>
        <p:spPr>
          <a:xfrm>
            <a:off x="395536" y="3140968"/>
            <a:ext cx="3600400" cy="3274968"/>
          </a:xfrm>
        </p:spPr>
        <p:txBody>
          <a:bodyPr/>
          <a:lstStyle/>
          <a:p>
            <a:pPr marL="285750" indent="-285750">
              <a:buClr>
                <a:schemeClr val="bg1"/>
              </a:buClr>
              <a:buFont typeface="Arial" pitchFamily="34" charset="0"/>
              <a:buChar char="•"/>
            </a:pPr>
            <a:r>
              <a:rPr lang="de-DE" sz="1500" dirty="0"/>
              <a:t>manuelle Handhabung von Lasten</a:t>
            </a:r>
          </a:p>
          <a:p>
            <a:pPr marL="285750" indent="-285750">
              <a:buClr>
                <a:schemeClr val="bg1"/>
              </a:buClr>
              <a:buFont typeface="Arial" pitchFamily="34" charset="0"/>
              <a:buChar char="•"/>
            </a:pPr>
            <a:r>
              <a:rPr lang="de-DE" sz="1500" dirty="0"/>
              <a:t>Verrichten von Tätigkeiten mit häufigem Drehen und Beugen des Rumpfes</a:t>
            </a:r>
          </a:p>
          <a:p>
            <a:pPr marL="285750" indent="-285750">
              <a:buClr>
                <a:schemeClr val="bg1"/>
              </a:buClr>
              <a:buFont typeface="Arial" pitchFamily="34" charset="0"/>
              <a:buChar char="•"/>
            </a:pPr>
            <a:r>
              <a:rPr lang="de-DE" sz="1500" dirty="0"/>
              <a:t>Ganzkörpervibration</a:t>
            </a:r>
          </a:p>
          <a:p>
            <a:endParaRPr lang="de-DE" dirty="0"/>
          </a:p>
        </p:txBody>
      </p:sp>
      <p:sp>
        <p:nvSpPr>
          <p:cNvPr id="5" name="Inhaltsplatzhalter 4"/>
          <p:cNvSpPr>
            <a:spLocks noGrp="1"/>
          </p:cNvSpPr>
          <p:nvPr>
            <p:ph idx="10"/>
          </p:nvPr>
        </p:nvSpPr>
        <p:spPr>
          <a:xfrm>
            <a:off x="5076056" y="3212976"/>
            <a:ext cx="3600400" cy="3202960"/>
          </a:xfrm>
        </p:spPr>
        <p:txBody>
          <a:bodyPr>
            <a:normAutofit/>
          </a:bodyPr>
          <a:lstStyle/>
          <a:p>
            <a:pPr marL="285750" indent="-285750">
              <a:buClr>
                <a:schemeClr val="bg1"/>
              </a:buClr>
              <a:buFont typeface="Arial" pitchFamily="34" charset="0"/>
              <a:buChar char="•"/>
            </a:pPr>
            <a:r>
              <a:rPr lang="de-DE" sz="1500" dirty="0"/>
              <a:t>geringe soziale Unterstützung am Arbeitsplatz (Qualität der Arbeitsbeziehungen, Probleme mit Kollegen und Vorgesetzten, Unterstützung durch Kollegen)</a:t>
            </a:r>
          </a:p>
          <a:p>
            <a:pPr marL="285750" indent="-285750">
              <a:buClr>
                <a:schemeClr val="bg1"/>
              </a:buClr>
              <a:buFont typeface="Arial" pitchFamily="34" charset="0"/>
              <a:buChar char="•"/>
            </a:pPr>
            <a:r>
              <a:rPr lang="de-DE" sz="1500" dirty="0"/>
              <a:t>geringe Arbeitszufriedenheit</a:t>
            </a:r>
          </a:p>
          <a:p>
            <a:pPr marL="285750" indent="-285750">
              <a:buClr>
                <a:schemeClr val="bg1"/>
              </a:buClr>
              <a:buFont typeface="Arial" pitchFamily="34" charset="0"/>
              <a:buChar char="•"/>
            </a:pPr>
            <a:r>
              <a:rPr lang="de-DE" sz="1500" dirty="0"/>
              <a:t>erlebter Stress</a:t>
            </a:r>
          </a:p>
          <a:p>
            <a:pPr marL="285750" indent="-285750">
              <a:buClr>
                <a:schemeClr val="bg1"/>
              </a:buClr>
              <a:buFont typeface="Arial" pitchFamily="34" charset="0"/>
              <a:buChar char="•"/>
            </a:pPr>
            <a:r>
              <a:rPr lang="de-DE" sz="1500" dirty="0"/>
              <a:t>Einschätzung der Arbeit als gefährlich</a:t>
            </a:r>
          </a:p>
          <a:p>
            <a:pPr marL="285750" indent="-285750">
              <a:buClr>
                <a:schemeClr val="bg1"/>
              </a:buClr>
              <a:buFont typeface="Arial" pitchFamily="34" charset="0"/>
              <a:buChar char="•"/>
            </a:pPr>
            <a:r>
              <a:rPr lang="de-DE" sz="1500" dirty="0"/>
              <a:t>emotionaler Aufwand </a:t>
            </a:r>
          </a:p>
          <a:p>
            <a:pPr marL="285750" indent="-285750">
              <a:buClr>
                <a:schemeClr val="bg1"/>
              </a:buClr>
              <a:buFont typeface="Arial" pitchFamily="34" charset="0"/>
              <a:buChar char="•"/>
            </a:pPr>
            <a:r>
              <a:rPr lang="de-DE" sz="1500" dirty="0"/>
              <a:t>bei Personen mit bestehenden Rückenschmerzen: Einschätzung der eigenen Arbeitsfähigkeit</a:t>
            </a:r>
          </a:p>
          <a:p>
            <a:endParaRPr lang="de-DE" dirty="0"/>
          </a:p>
        </p:txBody>
      </p:sp>
      <p:sp>
        <p:nvSpPr>
          <p:cNvPr id="6" name="Inhaltsplatzhalter 5"/>
          <p:cNvSpPr>
            <a:spLocks noGrp="1"/>
          </p:cNvSpPr>
          <p:nvPr>
            <p:ph idx="11"/>
          </p:nvPr>
        </p:nvSpPr>
        <p:spPr>
          <a:xfrm>
            <a:off x="395536" y="2529077"/>
            <a:ext cx="3600400" cy="948842"/>
          </a:xfrm>
        </p:spPr>
        <p:txBody>
          <a:bodyPr/>
          <a:lstStyle/>
          <a:p>
            <a:r>
              <a:rPr lang="de-DE" sz="2500" dirty="0" smtClean="0"/>
              <a:t>Physische Faktoren</a:t>
            </a:r>
          </a:p>
          <a:p>
            <a:endParaRPr lang="de-DE" dirty="0"/>
          </a:p>
        </p:txBody>
      </p:sp>
      <p:sp>
        <p:nvSpPr>
          <p:cNvPr id="7" name="Inhaltsplatzhalter 6"/>
          <p:cNvSpPr>
            <a:spLocks noGrp="1"/>
          </p:cNvSpPr>
          <p:nvPr>
            <p:ph idx="12"/>
          </p:nvPr>
        </p:nvSpPr>
        <p:spPr>
          <a:xfrm>
            <a:off x="5076056" y="2529077"/>
            <a:ext cx="3600400" cy="948842"/>
          </a:xfrm>
        </p:spPr>
        <p:txBody>
          <a:bodyPr/>
          <a:lstStyle/>
          <a:p>
            <a:r>
              <a:rPr lang="de-DE" sz="2500" dirty="0"/>
              <a:t>Psychosoziale </a:t>
            </a:r>
            <a:r>
              <a:rPr lang="de-DE" sz="2500" dirty="0" smtClean="0"/>
              <a:t>Faktoren</a:t>
            </a:r>
            <a:endParaRPr lang="de-DE" sz="2500" dirty="0"/>
          </a:p>
        </p:txBody>
      </p:sp>
    </p:spTree>
    <p:extLst>
      <p:ext uri="{BB962C8B-B14F-4D97-AF65-F5344CB8AC3E}">
        <p14:creationId xmlns:p14="http://schemas.microsoft.com/office/powerpoint/2010/main" val="292006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0" y="1340768"/>
            <a:ext cx="7772400" cy="1170810"/>
          </a:xfrm>
        </p:spPr>
        <p:txBody>
          <a:bodyPr>
            <a:noAutofit/>
          </a:bodyPr>
          <a:lstStyle/>
          <a:p>
            <a:r>
              <a:rPr lang="de-DE" sz="3000" dirty="0"/>
              <a:t>Arbeitsbezogene Risikofaktoren für Nackenschmerzen</a:t>
            </a:r>
          </a:p>
        </p:txBody>
      </p:sp>
      <p:sp>
        <p:nvSpPr>
          <p:cNvPr id="3" name="Inhaltsplatzhalter 2"/>
          <p:cNvSpPr>
            <a:spLocks noGrp="1"/>
          </p:cNvSpPr>
          <p:nvPr>
            <p:ph idx="1"/>
          </p:nvPr>
        </p:nvSpPr>
        <p:spPr>
          <a:xfrm>
            <a:off x="395536" y="3284984"/>
            <a:ext cx="3600400" cy="3168352"/>
          </a:xfrm>
        </p:spPr>
        <p:txBody>
          <a:bodyPr>
            <a:noAutofit/>
          </a:bodyPr>
          <a:lstStyle/>
          <a:p>
            <a:pPr marL="285750" indent="-285750">
              <a:buClr>
                <a:schemeClr val="bg1"/>
              </a:buClr>
              <a:buFont typeface="Arial" pitchFamily="34" charset="0"/>
              <a:buChar char="•"/>
            </a:pPr>
            <a:r>
              <a:rPr lang="de-DE" sz="1500" dirty="0"/>
              <a:t>dauerhaft sitzende Arbeitshaltung</a:t>
            </a:r>
          </a:p>
          <a:p>
            <a:pPr marL="285750" indent="-285750">
              <a:buClr>
                <a:schemeClr val="bg1"/>
              </a:buClr>
              <a:buFont typeface="Arial" pitchFamily="34" charset="0"/>
              <a:buChar char="•"/>
            </a:pPr>
            <a:r>
              <a:rPr lang="de-DE" sz="1500" dirty="0"/>
              <a:t>Verrichten von Tätigkeiten mit häufigem Drehen oder Beugen des Rumpfes</a:t>
            </a:r>
          </a:p>
          <a:p>
            <a:pPr marL="285750" indent="-285750">
              <a:buClr>
                <a:schemeClr val="bg1"/>
              </a:buClr>
              <a:buFont typeface="Arial" pitchFamily="34" charset="0"/>
              <a:buChar char="•"/>
            </a:pPr>
            <a:r>
              <a:rPr lang="de-DE" sz="1500" dirty="0"/>
              <a:t>Verrichten von Tätigkeiten mit häufig wiederholenden Bewegungen der Schulter</a:t>
            </a:r>
          </a:p>
          <a:p>
            <a:pPr marL="285750" indent="-285750">
              <a:buClr>
                <a:schemeClr val="bg1"/>
              </a:buClr>
              <a:buFont typeface="Arial" pitchFamily="34" charset="0"/>
              <a:buChar char="•"/>
            </a:pPr>
            <a:r>
              <a:rPr lang="de-DE" sz="1500" dirty="0"/>
              <a:t>Verrichten von Tätigkeiten mit gebeugtem Nacken und repetitiven Bewegungen</a:t>
            </a:r>
          </a:p>
          <a:p>
            <a:pPr marL="285750" indent="-285750">
              <a:buClr>
                <a:schemeClr val="bg1"/>
              </a:buClr>
              <a:buFont typeface="Arial" pitchFamily="34" charset="0"/>
              <a:buChar char="•"/>
            </a:pPr>
            <a:r>
              <a:rPr lang="de-DE" sz="1500" dirty="0"/>
              <a:t>Verrichten von Tätigkeiten mit häufig wiederholenden Bewegungen der Hand/des Handgelenks</a:t>
            </a:r>
          </a:p>
        </p:txBody>
      </p:sp>
      <p:sp>
        <p:nvSpPr>
          <p:cNvPr id="4" name="Inhaltsplatzhalter 3"/>
          <p:cNvSpPr>
            <a:spLocks noGrp="1"/>
          </p:cNvSpPr>
          <p:nvPr>
            <p:ph idx="10"/>
          </p:nvPr>
        </p:nvSpPr>
        <p:spPr>
          <a:xfrm>
            <a:off x="4860032" y="3284984"/>
            <a:ext cx="3744416" cy="2880320"/>
          </a:xfrm>
        </p:spPr>
        <p:txBody>
          <a:bodyPr>
            <a:normAutofit fontScale="92500"/>
          </a:bodyPr>
          <a:lstStyle/>
          <a:p>
            <a:pPr marL="285750" indent="-285750">
              <a:buClr>
                <a:schemeClr val="bg1"/>
              </a:buClr>
              <a:buFont typeface="Arial" pitchFamily="34" charset="0"/>
              <a:buChar char="•"/>
            </a:pPr>
            <a:r>
              <a:rPr lang="de-DE" dirty="0"/>
              <a:t>hohe Arbeitsdichte</a:t>
            </a:r>
          </a:p>
          <a:p>
            <a:pPr marL="285750" indent="-285750">
              <a:buClr>
                <a:schemeClr val="bg1"/>
              </a:buClr>
              <a:buFont typeface="Arial" pitchFamily="34" charset="0"/>
              <a:buChar char="•"/>
            </a:pPr>
            <a:r>
              <a:rPr lang="de-DE" dirty="0"/>
              <a:t>generell mangelnde soziale Unterstützung am Arbeitsplatz: durch Kollegen und/oder Vorgesetzte</a:t>
            </a:r>
          </a:p>
          <a:p>
            <a:pPr marL="285750" indent="-285750">
              <a:buClr>
                <a:schemeClr val="bg1"/>
              </a:buClr>
              <a:buFont typeface="Arial" pitchFamily="34" charset="0"/>
              <a:buChar char="•"/>
            </a:pPr>
            <a:r>
              <a:rPr lang="de-DE" dirty="0"/>
              <a:t>unzureichende Kontrollmöglichkeiten/Tätigkeitsspielraum</a:t>
            </a:r>
          </a:p>
          <a:p>
            <a:pPr marL="285750" indent="-285750">
              <a:buClr>
                <a:schemeClr val="bg1"/>
              </a:buClr>
              <a:buFont typeface="Arial" pitchFamily="34" charset="0"/>
              <a:buChar char="•"/>
            </a:pPr>
            <a:r>
              <a:rPr lang="de-DE" dirty="0"/>
              <a:t>unzureichende Möglichkeiten zur Nutzung und Weiterentwicklung der persönlichen Fähigkeiten und Fertigkeiten</a:t>
            </a:r>
          </a:p>
          <a:p>
            <a:pPr marL="285750" indent="-285750">
              <a:buClr>
                <a:schemeClr val="bg1"/>
              </a:buClr>
              <a:buFont typeface="Arial" pitchFamily="34" charset="0"/>
              <a:buChar char="•"/>
            </a:pPr>
            <a:r>
              <a:rPr lang="de-DE" dirty="0"/>
              <a:t>geringe </a:t>
            </a:r>
            <a:r>
              <a:rPr lang="de-DE" dirty="0" smtClean="0"/>
              <a:t>Arbeitszufriedenheit</a:t>
            </a:r>
          </a:p>
          <a:p>
            <a:pPr marL="285750" indent="-285750">
              <a:buClr>
                <a:schemeClr val="bg1"/>
              </a:buClr>
              <a:buFont typeface="Arial" pitchFamily="34" charset="0"/>
              <a:buChar char="•"/>
            </a:pPr>
            <a:endParaRPr lang="de-DE" dirty="0" smtClean="0"/>
          </a:p>
          <a:p>
            <a:endParaRPr lang="de-DE" dirty="0"/>
          </a:p>
        </p:txBody>
      </p:sp>
      <p:sp>
        <p:nvSpPr>
          <p:cNvPr id="5" name="Inhaltsplatzhalter 4"/>
          <p:cNvSpPr>
            <a:spLocks noGrp="1"/>
          </p:cNvSpPr>
          <p:nvPr>
            <p:ph idx="11"/>
          </p:nvPr>
        </p:nvSpPr>
        <p:spPr>
          <a:xfrm>
            <a:off x="395536" y="2636912"/>
            <a:ext cx="3600400" cy="648072"/>
          </a:xfrm>
        </p:spPr>
        <p:txBody>
          <a:bodyPr/>
          <a:lstStyle/>
          <a:p>
            <a:r>
              <a:rPr lang="de-DE" sz="2500" dirty="0"/>
              <a:t>Physische Faktoren</a:t>
            </a:r>
          </a:p>
          <a:p>
            <a:endParaRPr lang="de-DE" dirty="0"/>
          </a:p>
        </p:txBody>
      </p:sp>
      <p:sp>
        <p:nvSpPr>
          <p:cNvPr id="6" name="Inhaltsplatzhalter 5"/>
          <p:cNvSpPr>
            <a:spLocks noGrp="1"/>
          </p:cNvSpPr>
          <p:nvPr>
            <p:ph idx="12"/>
          </p:nvPr>
        </p:nvSpPr>
        <p:spPr>
          <a:xfrm>
            <a:off x="4860032" y="2636912"/>
            <a:ext cx="3600400" cy="648072"/>
          </a:xfrm>
        </p:spPr>
        <p:txBody>
          <a:bodyPr/>
          <a:lstStyle/>
          <a:p>
            <a:r>
              <a:rPr lang="de-DE" sz="2500" dirty="0"/>
              <a:t>Psychosoziale Faktoren</a:t>
            </a:r>
          </a:p>
        </p:txBody>
      </p:sp>
    </p:spTree>
    <p:extLst>
      <p:ext uri="{BB962C8B-B14F-4D97-AF65-F5344CB8AC3E}">
        <p14:creationId xmlns:p14="http://schemas.microsoft.com/office/powerpoint/2010/main" val="116767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723642"/>
            <a:ext cx="8784976" cy="833150"/>
          </a:xfrm>
        </p:spPr>
        <p:txBody>
          <a:bodyPr/>
          <a:lstStyle/>
          <a:p>
            <a:r>
              <a:rPr lang="de-DE" sz="3500" dirty="0">
                <a:solidFill>
                  <a:srgbClr val="808080"/>
                </a:solidFill>
                <a:cs typeface="Arial" charset="0"/>
              </a:rPr>
              <a:t>Häufig betroffene Berufsgruppen</a:t>
            </a:r>
            <a:endParaRPr lang="de-DE" sz="3500" dirty="0"/>
          </a:p>
        </p:txBody>
      </p:sp>
      <p:sp>
        <p:nvSpPr>
          <p:cNvPr id="3" name="Inhaltsplatzhalter 2"/>
          <p:cNvSpPr>
            <a:spLocks noGrp="1"/>
          </p:cNvSpPr>
          <p:nvPr>
            <p:ph idx="10"/>
          </p:nvPr>
        </p:nvSpPr>
        <p:spPr/>
        <p:txBody>
          <a:bodyPr>
            <a:normAutofit fontScale="62500" lnSpcReduction="20000"/>
          </a:bodyPr>
          <a:lstStyle/>
          <a:p>
            <a:r>
              <a:rPr lang="de-DE" dirty="0" smtClean="0"/>
              <a:t>Metallarbeiter </a:t>
            </a:r>
            <a:endParaRPr lang="de-DE" dirty="0"/>
          </a:p>
          <a:p>
            <a:r>
              <a:rPr lang="de-DE" dirty="0" err="1" smtClean="0"/>
              <a:t>Kunststoffverarbeiterin</a:t>
            </a:r>
            <a:endParaRPr lang="de-DE" dirty="0"/>
          </a:p>
          <a:p>
            <a:r>
              <a:rPr lang="de-DE" dirty="0"/>
              <a:t>Fleisch- u. </a:t>
            </a:r>
            <a:r>
              <a:rPr lang="de-DE" dirty="0" smtClean="0"/>
              <a:t>Wurstwarenherstellerin</a:t>
            </a:r>
            <a:endParaRPr lang="de-DE" dirty="0"/>
          </a:p>
          <a:p>
            <a:r>
              <a:rPr lang="de-DE" dirty="0" smtClean="0"/>
              <a:t>Montiererinnen</a:t>
            </a:r>
            <a:endParaRPr lang="de-DE" dirty="0"/>
          </a:p>
          <a:p>
            <a:r>
              <a:rPr lang="de-DE" dirty="0"/>
              <a:t>Elektrogeräte-, </a:t>
            </a:r>
            <a:r>
              <a:rPr lang="de-DE" dirty="0" smtClean="0"/>
              <a:t>Elektroteilemontierer-innen</a:t>
            </a:r>
          </a:p>
          <a:p>
            <a:r>
              <a:rPr lang="de-DE" dirty="0" smtClean="0"/>
              <a:t>Verpackungsmittelherstellerin</a:t>
            </a:r>
          </a:p>
          <a:p>
            <a:r>
              <a:rPr lang="de-DE" dirty="0" smtClean="0"/>
              <a:t>sonstige </a:t>
            </a:r>
            <a:r>
              <a:rPr lang="de-DE" dirty="0" err="1" smtClean="0"/>
              <a:t>Papierverarbeiterin</a:t>
            </a:r>
            <a:endParaRPr lang="de-DE" dirty="0"/>
          </a:p>
          <a:p>
            <a:r>
              <a:rPr lang="de-DE" dirty="0"/>
              <a:t>Raum-, </a:t>
            </a:r>
            <a:r>
              <a:rPr lang="de-DE" dirty="0" smtClean="0"/>
              <a:t>Hausratreinigerin</a:t>
            </a:r>
            <a:endParaRPr lang="de-DE" dirty="0"/>
          </a:p>
          <a:p>
            <a:r>
              <a:rPr lang="de-DE" dirty="0" smtClean="0"/>
              <a:t>Köchin</a:t>
            </a:r>
            <a:endParaRPr lang="de-DE" dirty="0"/>
          </a:p>
          <a:p>
            <a:r>
              <a:rPr lang="de-DE" dirty="0"/>
              <a:t>Hauswirtschaftliche Betreuerin</a:t>
            </a:r>
          </a:p>
          <a:p>
            <a:r>
              <a:rPr lang="de-DE" dirty="0" err="1"/>
              <a:t>Warenaufmacherin</a:t>
            </a:r>
            <a:r>
              <a:rPr lang="de-DE" dirty="0"/>
              <a:t>, Versandfertigmacherin</a:t>
            </a:r>
          </a:p>
          <a:p>
            <a:r>
              <a:rPr lang="de-DE" dirty="0"/>
              <a:t>…</a:t>
            </a:r>
          </a:p>
          <a:p>
            <a:endParaRPr lang="de-DE" dirty="0"/>
          </a:p>
        </p:txBody>
      </p:sp>
      <p:sp>
        <p:nvSpPr>
          <p:cNvPr id="4" name="Inhaltsplatzhalter 3"/>
          <p:cNvSpPr>
            <a:spLocks noGrp="1"/>
          </p:cNvSpPr>
          <p:nvPr>
            <p:ph idx="11"/>
          </p:nvPr>
        </p:nvSpPr>
        <p:spPr>
          <a:xfrm>
            <a:off x="503238" y="2276846"/>
            <a:ext cx="3804243" cy="792113"/>
          </a:xfrm>
        </p:spPr>
        <p:txBody>
          <a:bodyPr/>
          <a:lstStyle/>
          <a:p>
            <a:r>
              <a:rPr lang="de-DE" sz="2500" dirty="0">
                <a:solidFill>
                  <a:srgbClr val="9C9D9D"/>
                </a:solidFill>
              </a:rPr>
              <a:t>Männer</a:t>
            </a:r>
          </a:p>
          <a:p>
            <a:endParaRPr lang="de-DE" dirty="0"/>
          </a:p>
        </p:txBody>
      </p:sp>
      <p:sp>
        <p:nvSpPr>
          <p:cNvPr id="5" name="Inhaltsplatzhalter 4"/>
          <p:cNvSpPr>
            <a:spLocks noGrp="1"/>
          </p:cNvSpPr>
          <p:nvPr>
            <p:ph idx="12"/>
          </p:nvPr>
        </p:nvSpPr>
        <p:spPr>
          <a:xfrm>
            <a:off x="4644008" y="2276847"/>
            <a:ext cx="3804243" cy="792113"/>
          </a:xfrm>
        </p:spPr>
        <p:txBody>
          <a:bodyPr/>
          <a:lstStyle/>
          <a:p>
            <a:r>
              <a:rPr lang="de-DE" sz="2500" dirty="0" smtClean="0">
                <a:solidFill>
                  <a:srgbClr val="9C9D9D"/>
                </a:solidFill>
              </a:rPr>
              <a:t>Frauen</a:t>
            </a:r>
          </a:p>
          <a:p>
            <a:endParaRPr lang="de-DE" dirty="0"/>
          </a:p>
        </p:txBody>
      </p:sp>
      <p:sp>
        <p:nvSpPr>
          <p:cNvPr id="6" name="Inhaltsplatzhalter 5"/>
          <p:cNvSpPr>
            <a:spLocks noGrp="1"/>
          </p:cNvSpPr>
          <p:nvPr>
            <p:ph idx="13"/>
          </p:nvPr>
        </p:nvSpPr>
        <p:spPr>
          <a:xfrm>
            <a:off x="519705" y="2903138"/>
            <a:ext cx="3804243" cy="3622205"/>
          </a:xfrm>
        </p:spPr>
        <p:txBody>
          <a:bodyPr>
            <a:normAutofit fontScale="55000" lnSpcReduction="20000"/>
          </a:bodyPr>
          <a:lstStyle/>
          <a:p>
            <a:r>
              <a:rPr lang="de-DE" sz="2700" dirty="0">
                <a:solidFill>
                  <a:schemeClr val="bg1">
                    <a:lumMod val="50000"/>
                  </a:schemeClr>
                </a:solidFill>
              </a:rPr>
              <a:t>Straßenreiniger, </a:t>
            </a:r>
            <a:r>
              <a:rPr lang="de-DE" sz="2700" dirty="0" err="1">
                <a:solidFill>
                  <a:schemeClr val="bg1">
                    <a:lumMod val="50000"/>
                  </a:schemeClr>
                </a:solidFill>
              </a:rPr>
              <a:t>Abfallbeseitiger</a:t>
            </a:r>
            <a:endParaRPr lang="de-DE" sz="2700" dirty="0">
              <a:solidFill>
                <a:schemeClr val="bg1">
                  <a:lumMod val="50000"/>
                </a:schemeClr>
              </a:solidFill>
            </a:endParaRPr>
          </a:p>
          <a:p>
            <a:r>
              <a:rPr lang="de-DE" sz="2700" dirty="0">
                <a:solidFill>
                  <a:schemeClr val="bg1">
                    <a:lumMod val="50000"/>
                  </a:schemeClr>
                </a:solidFill>
              </a:rPr>
              <a:t>Waldarbeiter, -nutzer</a:t>
            </a:r>
          </a:p>
          <a:p>
            <a:r>
              <a:rPr lang="de-DE" sz="2700" dirty="0">
                <a:solidFill>
                  <a:schemeClr val="bg1">
                    <a:lumMod val="50000"/>
                  </a:schemeClr>
                </a:solidFill>
              </a:rPr>
              <a:t>Straßenwarte</a:t>
            </a:r>
          </a:p>
          <a:p>
            <a:r>
              <a:rPr lang="de-DE" sz="2700" dirty="0">
                <a:solidFill>
                  <a:schemeClr val="bg1">
                    <a:lumMod val="50000"/>
                  </a:schemeClr>
                </a:solidFill>
              </a:rPr>
              <a:t>Bauhilfsarbeiter</a:t>
            </a:r>
          </a:p>
          <a:p>
            <a:r>
              <a:rPr lang="de-DE" sz="2700" dirty="0">
                <a:solidFill>
                  <a:schemeClr val="bg1">
                    <a:lumMod val="50000"/>
                  </a:schemeClr>
                </a:solidFill>
              </a:rPr>
              <a:t>Lager-, Transportarbeiter</a:t>
            </a:r>
          </a:p>
          <a:p>
            <a:r>
              <a:rPr lang="de-DE" sz="2700" dirty="0">
                <a:solidFill>
                  <a:schemeClr val="bg1">
                    <a:lumMod val="50000"/>
                  </a:schemeClr>
                </a:solidFill>
              </a:rPr>
              <a:t>Metallarbeiter </a:t>
            </a:r>
            <a:r>
              <a:rPr lang="de-DE" sz="2700" dirty="0" err="1">
                <a:solidFill>
                  <a:schemeClr val="bg1">
                    <a:lumMod val="50000"/>
                  </a:schemeClr>
                </a:solidFill>
              </a:rPr>
              <a:t>o.n.A</a:t>
            </a:r>
            <a:r>
              <a:rPr lang="de-DE" sz="2700" dirty="0">
                <a:solidFill>
                  <a:schemeClr val="bg1">
                    <a:lumMod val="50000"/>
                  </a:schemeClr>
                </a:solidFill>
              </a:rPr>
              <a:t>.</a:t>
            </a:r>
          </a:p>
          <a:p>
            <a:r>
              <a:rPr lang="de-DE" sz="2700" dirty="0">
                <a:solidFill>
                  <a:schemeClr val="bg1">
                    <a:lumMod val="50000"/>
                  </a:schemeClr>
                </a:solidFill>
              </a:rPr>
              <a:t>Rohrinstallateure</a:t>
            </a:r>
          </a:p>
          <a:p>
            <a:r>
              <a:rPr lang="de-DE" sz="2700" dirty="0">
                <a:solidFill>
                  <a:schemeClr val="bg1">
                    <a:lumMod val="50000"/>
                  </a:schemeClr>
                </a:solidFill>
              </a:rPr>
              <a:t>Kfz-</a:t>
            </a:r>
            <a:r>
              <a:rPr lang="de-DE" sz="2700" dirty="0" err="1">
                <a:solidFill>
                  <a:schemeClr val="bg1">
                    <a:lumMod val="50000"/>
                  </a:schemeClr>
                </a:solidFill>
              </a:rPr>
              <a:t>Instandsetzer</a:t>
            </a:r>
            <a:endParaRPr lang="de-DE" sz="2700" dirty="0">
              <a:solidFill>
                <a:schemeClr val="bg1">
                  <a:lumMod val="50000"/>
                </a:schemeClr>
              </a:solidFill>
            </a:endParaRPr>
          </a:p>
          <a:p>
            <a:r>
              <a:rPr lang="de-DE" sz="2700" dirty="0">
                <a:solidFill>
                  <a:schemeClr val="bg1">
                    <a:lumMod val="50000"/>
                  </a:schemeClr>
                </a:solidFill>
              </a:rPr>
              <a:t>Lagerverwalter, </a:t>
            </a:r>
            <a:r>
              <a:rPr lang="de-DE" sz="2700" dirty="0" err="1">
                <a:solidFill>
                  <a:schemeClr val="bg1">
                    <a:lumMod val="50000"/>
                  </a:schemeClr>
                </a:solidFill>
              </a:rPr>
              <a:t>Magaziner</a:t>
            </a:r>
            <a:endParaRPr lang="de-DE" sz="2700" dirty="0">
              <a:solidFill>
                <a:schemeClr val="bg1">
                  <a:lumMod val="50000"/>
                </a:schemeClr>
              </a:solidFill>
            </a:endParaRPr>
          </a:p>
          <a:p>
            <a:r>
              <a:rPr lang="de-DE" sz="2700" dirty="0">
                <a:solidFill>
                  <a:schemeClr val="bg1">
                    <a:lumMod val="50000"/>
                  </a:schemeClr>
                </a:solidFill>
              </a:rPr>
              <a:t>Warenaufmacher, Versandfertigmacher</a:t>
            </a:r>
          </a:p>
          <a:p>
            <a:r>
              <a:rPr lang="de-DE" sz="2700" dirty="0">
                <a:solidFill>
                  <a:schemeClr val="bg1">
                    <a:lumMod val="50000"/>
                  </a:schemeClr>
                </a:solidFill>
              </a:rPr>
              <a:t>Bauschlosser</a:t>
            </a:r>
          </a:p>
          <a:p>
            <a:r>
              <a:rPr lang="de-DE" sz="2700" dirty="0" err="1">
                <a:solidFill>
                  <a:schemeClr val="bg1">
                    <a:lumMod val="50000"/>
                  </a:schemeClr>
                </a:solidFill>
              </a:rPr>
              <a:t>Halbzeugputzer</a:t>
            </a:r>
            <a:r>
              <a:rPr lang="de-DE" sz="2700" dirty="0">
                <a:solidFill>
                  <a:schemeClr val="bg1">
                    <a:lumMod val="50000"/>
                  </a:schemeClr>
                </a:solidFill>
              </a:rPr>
              <a:t> u. sonstige Formgießer-berufe</a:t>
            </a:r>
          </a:p>
          <a:p>
            <a:r>
              <a:rPr lang="de-DE" sz="2700" dirty="0">
                <a:solidFill>
                  <a:schemeClr val="bg1">
                    <a:lumMod val="50000"/>
                  </a:schemeClr>
                </a:solidFill>
              </a:rPr>
              <a:t>…</a:t>
            </a:r>
          </a:p>
          <a:p>
            <a:endParaRPr lang="de-DE" dirty="0"/>
          </a:p>
        </p:txBody>
      </p:sp>
      <p:sp>
        <p:nvSpPr>
          <p:cNvPr id="8" name="Rechteck 7"/>
          <p:cNvSpPr/>
          <p:nvPr/>
        </p:nvSpPr>
        <p:spPr>
          <a:xfrm>
            <a:off x="539552" y="1609636"/>
            <a:ext cx="7920880" cy="584775"/>
          </a:xfrm>
          <a:prstGeom prst="rect">
            <a:avLst/>
          </a:prstGeom>
          <a:ln>
            <a:solidFill>
              <a:srgbClr val="FDD205"/>
            </a:solidFill>
          </a:ln>
        </p:spPr>
        <p:txBody>
          <a:bodyPr wrap="square">
            <a:spAutoFit/>
          </a:bodyPr>
          <a:lstStyle/>
          <a:p>
            <a:r>
              <a:rPr lang="de-DE" sz="1600" dirty="0">
                <a:solidFill>
                  <a:schemeClr val="bg1">
                    <a:lumMod val="50000"/>
                  </a:schemeClr>
                </a:solidFill>
                <a:latin typeface="+mj-lt"/>
              </a:rPr>
              <a:t>Folgende Berufsgruppen zeigen eine deutlich erhöhtes Gesundheitsrisiko für das Auftreten von Muskel- und Skelett-Erkrankungen</a:t>
            </a:r>
            <a:r>
              <a:rPr lang="de-DE" sz="1400" dirty="0">
                <a:solidFill>
                  <a:schemeClr val="bg1">
                    <a:lumMod val="50000"/>
                  </a:schemeClr>
                </a:solidFill>
                <a:latin typeface="+mj-lt"/>
              </a:rPr>
              <a:t>.</a:t>
            </a:r>
          </a:p>
        </p:txBody>
      </p:sp>
      <p:sp>
        <p:nvSpPr>
          <p:cNvPr id="9" name="Textfeld 4"/>
          <p:cNvSpPr txBox="1">
            <a:spLocks noChangeArrowheads="1"/>
          </p:cNvSpPr>
          <p:nvPr/>
        </p:nvSpPr>
        <p:spPr bwMode="auto">
          <a:xfrm>
            <a:off x="467544" y="6205686"/>
            <a:ext cx="52879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1000" b="1" dirty="0">
                <a:solidFill>
                  <a:schemeClr val="bg1">
                    <a:lumMod val="50000"/>
                  </a:schemeClr>
                </a:solidFill>
                <a:cs typeface="Arial" charset="0"/>
              </a:rPr>
              <a:t>Quelle: </a:t>
            </a:r>
            <a:r>
              <a:rPr lang="de-DE" sz="1000" dirty="0" err="1">
                <a:solidFill>
                  <a:schemeClr val="bg1">
                    <a:lumMod val="50000"/>
                  </a:schemeClr>
                </a:solidFill>
                <a:cs typeface="Arial" charset="0"/>
              </a:rPr>
              <a:t>BAuA</a:t>
            </a:r>
            <a:r>
              <a:rPr lang="de-DE" sz="1000" dirty="0">
                <a:solidFill>
                  <a:schemeClr val="bg1">
                    <a:lumMod val="50000"/>
                  </a:schemeClr>
                </a:solidFill>
                <a:cs typeface="Arial" charset="0"/>
              </a:rPr>
              <a:t> 2009, S. 112</a:t>
            </a:r>
          </a:p>
        </p:txBody>
      </p:sp>
    </p:spTree>
    <p:extLst>
      <p:ext uri="{BB962C8B-B14F-4D97-AF65-F5344CB8AC3E}">
        <p14:creationId xmlns:p14="http://schemas.microsoft.com/office/powerpoint/2010/main" val="2091902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1"/>
          </p:nvPr>
        </p:nvSpPr>
        <p:spPr>
          <a:xfrm>
            <a:off x="395536" y="1628800"/>
            <a:ext cx="7992888" cy="817597"/>
          </a:xfrm>
        </p:spPr>
        <p:txBody>
          <a:bodyPr/>
          <a:lstStyle/>
          <a:p>
            <a:r>
              <a:rPr lang="de-DE" sz="2500" dirty="0"/>
              <a:t>Was können Sie als Betrieb tun?</a:t>
            </a:r>
          </a:p>
        </p:txBody>
      </p:sp>
      <p:sp>
        <p:nvSpPr>
          <p:cNvPr id="3" name="Inhaltsplatzhalter 2"/>
          <p:cNvSpPr>
            <a:spLocks noGrp="1"/>
          </p:cNvSpPr>
          <p:nvPr>
            <p:ph idx="1"/>
          </p:nvPr>
        </p:nvSpPr>
        <p:spPr>
          <a:xfrm>
            <a:off x="395536" y="2446398"/>
            <a:ext cx="7992888" cy="4078946"/>
          </a:xfrm>
        </p:spPr>
        <p:txBody>
          <a:bodyPr>
            <a:noAutofit/>
          </a:bodyPr>
          <a:lstStyle/>
          <a:p>
            <a:pPr>
              <a:lnSpc>
                <a:spcPct val="120000"/>
              </a:lnSpc>
            </a:pPr>
            <a:r>
              <a:rPr lang="de-DE" sz="1700" dirty="0"/>
              <a:t>Aktualisierung des Wissens der Beschäftigten über das Muskel-Skelett-System und seinen Einflussgrößen für die Gesundheit</a:t>
            </a:r>
          </a:p>
          <a:p>
            <a:pPr>
              <a:lnSpc>
                <a:spcPct val="120000"/>
              </a:lnSpc>
            </a:pPr>
            <a:r>
              <a:rPr lang="de-DE" sz="1700" dirty="0"/>
              <a:t>Vorbeugung und Reduzierung arbeitsbedingter Belastungen des Bewegungsapparates</a:t>
            </a:r>
          </a:p>
          <a:p>
            <a:pPr>
              <a:lnSpc>
                <a:spcPct val="120000"/>
              </a:lnSpc>
            </a:pPr>
            <a:r>
              <a:rPr lang="de-DE" sz="1700" dirty="0"/>
              <a:t>Fehlbeanspruchungen des Muskel-Skelett-Systems vermeiden, Arbeitsplätze und Arbeitsmittel an die Anforderungen der Beschäftigten anpassen, gesundheitsförderliche Arbeitsstrukturen und -organisationen schaffen</a:t>
            </a:r>
          </a:p>
          <a:p>
            <a:pPr>
              <a:lnSpc>
                <a:spcPct val="120000"/>
              </a:lnSpc>
            </a:pPr>
            <a:r>
              <a:rPr lang="de-DE" sz="1700" dirty="0"/>
              <a:t>Muskel-Skelett-Erkrankungen durch gezielte Übungen und Sport vorbeugen, Koordination, Kraft und Funktionalität des Bewegungsapparats verbessern, Muskulatur stärken, Beweglichkeit erhöhen</a:t>
            </a:r>
          </a:p>
          <a:p>
            <a:pPr>
              <a:lnSpc>
                <a:spcPct val="120000"/>
              </a:lnSpc>
            </a:pPr>
            <a:r>
              <a:rPr lang="de-DE" sz="1700" dirty="0"/>
              <a:t>Aufbau und Förderung einer gesundheitsbewussten </a:t>
            </a:r>
            <a:r>
              <a:rPr lang="de-DE" sz="1700" dirty="0" smtClean="0"/>
              <a:t>Unternehmenskultur</a:t>
            </a:r>
            <a:endParaRPr lang="de-DE" sz="1700" dirty="0"/>
          </a:p>
        </p:txBody>
      </p:sp>
    </p:spTree>
    <p:extLst>
      <p:ext uri="{BB962C8B-B14F-4D97-AF65-F5344CB8AC3E}">
        <p14:creationId xmlns:p14="http://schemas.microsoft.com/office/powerpoint/2010/main" val="1039500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220072" y="1700808"/>
            <a:ext cx="3671590" cy="4731855"/>
          </a:xfrm>
        </p:spPr>
        <p:txBody>
          <a:bodyPr>
            <a:noAutofit/>
          </a:bodyPr>
          <a:lstStyle/>
          <a:p>
            <a:r>
              <a:rPr lang="de-DE" sz="1600" dirty="0"/>
              <a:t>Arbeitsmedizinische Vorsorgeuntersuchung</a:t>
            </a:r>
          </a:p>
          <a:p>
            <a:r>
              <a:rPr lang="de-DE" sz="1600" dirty="0"/>
              <a:t>Arbeitssituationsanalyse im Rahmen </a:t>
            </a:r>
            <a:br>
              <a:rPr lang="de-DE" sz="1600" dirty="0"/>
            </a:br>
            <a:r>
              <a:rPr lang="de-DE" sz="1600" dirty="0"/>
              <a:t>eines Arbeitsplatzprogramms</a:t>
            </a:r>
          </a:p>
          <a:p>
            <a:r>
              <a:rPr lang="de-DE" sz="1600" dirty="0"/>
              <a:t>Daten zum </a:t>
            </a:r>
            <a:r>
              <a:rPr lang="de-DE" sz="1600" dirty="0" err="1"/>
              <a:t>Berufskrankheitengeschehen</a:t>
            </a:r>
            <a:endParaRPr lang="de-DE" sz="1600" dirty="0"/>
          </a:p>
          <a:p>
            <a:r>
              <a:rPr lang="de-DE" sz="1600" dirty="0"/>
              <a:t>Gefährdungsbeurteilung zu körperlichen Belastungen</a:t>
            </a:r>
          </a:p>
          <a:p>
            <a:r>
              <a:rPr lang="de-DE" sz="1600" dirty="0"/>
              <a:t>Gesundheits-Check (Rücken-/Wirbel-Check)</a:t>
            </a:r>
          </a:p>
          <a:p>
            <a:r>
              <a:rPr lang="de-DE" sz="1600" dirty="0"/>
              <a:t>Gesundheitsbericht = Analyse der Arbeitsunfähigkeitstage/Fehlzeiten (Häufigkeit, Dauer etc.)</a:t>
            </a:r>
          </a:p>
          <a:p>
            <a:r>
              <a:rPr lang="de-DE" sz="1600" dirty="0" err="1"/>
              <a:t>igaCheck</a:t>
            </a:r>
            <a:r>
              <a:rPr lang="de-DE" sz="1600" dirty="0"/>
              <a:t>: Erfassung beruflicher Anforderungen, Belastungen und Gefährdungen</a:t>
            </a:r>
          </a:p>
          <a:p>
            <a:r>
              <a:rPr lang="de-DE" sz="1600" dirty="0"/>
              <a:t>Mitarbeiterbefragung (subjektive </a:t>
            </a:r>
            <a:r>
              <a:rPr lang="de-DE" sz="1600" dirty="0" smtClean="0"/>
              <a:t>Beschwerdeerfassung)</a:t>
            </a:r>
            <a:endParaRPr lang="de-DE" sz="1600" dirty="0"/>
          </a:p>
        </p:txBody>
      </p:sp>
      <p:sp>
        <p:nvSpPr>
          <p:cNvPr id="3" name="Untertitel 2"/>
          <p:cNvSpPr>
            <a:spLocks noGrp="1"/>
          </p:cNvSpPr>
          <p:nvPr>
            <p:ph type="subTitle" idx="10"/>
          </p:nvPr>
        </p:nvSpPr>
        <p:spPr>
          <a:xfrm>
            <a:off x="539552" y="5013176"/>
            <a:ext cx="3767699" cy="1440160"/>
          </a:xfrm>
          <a:ln>
            <a:solidFill>
              <a:srgbClr val="FDD205"/>
            </a:solidFill>
          </a:ln>
        </p:spPr>
        <p:txBody>
          <a:bodyPr>
            <a:normAutofit/>
          </a:bodyPr>
          <a:lstStyle/>
          <a:p>
            <a:r>
              <a:rPr lang="de-DE" sz="1400" dirty="0"/>
              <a:t>Zur Effektivitätssteigerung sollte im Vorfeld eine gezielte Beurteilung des individuellen Risikos der Beschäftigten vorgenommen werden.  Ein enger Tätigkeitsbezug der Programminhalte, der sich an den Bedürfnissen der Beschäftigten orientiert, ist unverzichtbar.</a:t>
            </a:r>
          </a:p>
          <a:p>
            <a:endParaRPr lang="de-DE" dirty="0"/>
          </a:p>
        </p:txBody>
      </p:sp>
      <p:pic>
        <p:nvPicPr>
          <p:cNvPr id="6" name="Bildplatzhalt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5332" b="5332"/>
          <a:stretch>
            <a:fillRect/>
          </a:stretch>
        </p:blipFill>
        <p:spPr>
          <a:xfrm>
            <a:off x="731838" y="908720"/>
            <a:ext cx="3263900" cy="3887787"/>
          </a:xfrm>
        </p:spPr>
      </p:pic>
      <p:sp>
        <p:nvSpPr>
          <p:cNvPr id="5" name="Rechteck 4"/>
          <p:cNvSpPr/>
          <p:nvPr/>
        </p:nvSpPr>
        <p:spPr>
          <a:xfrm>
            <a:off x="5292080" y="836712"/>
            <a:ext cx="3456384" cy="707886"/>
          </a:xfrm>
          <a:prstGeom prst="rect">
            <a:avLst/>
          </a:prstGeom>
        </p:spPr>
        <p:txBody>
          <a:bodyPr wrap="square">
            <a:spAutoFit/>
          </a:bodyPr>
          <a:lstStyle/>
          <a:p>
            <a:r>
              <a:rPr lang="de-DE" sz="2000" b="1" dirty="0">
                <a:solidFill>
                  <a:srgbClr val="808080"/>
                </a:solidFill>
                <a:latin typeface="+mj-lt"/>
                <a:cs typeface="Arial" charset="0"/>
              </a:rPr>
              <a:t>Finden Sie die Knackpunkte in Ihrem Betrieb!</a:t>
            </a:r>
            <a:endParaRPr lang="de-DE" sz="2000" b="1" dirty="0">
              <a:latin typeface="+mj-lt"/>
            </a:endParaRPr>
          </a:p>
        </p:txBody>
      </p:sp>
    </p:spTree>
    <p:extLst>
      <p:ext uri="{BB962C8B-B14F-4D97-AF65-F5344CB8AC3E}">
        <p14:creationId xmlns:p14="http://schemas.microsoft.com/office/powerpoint/2010/main" val="23803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692696"/>
            <a:ext cx="8784976" cy="1008112"/>
          </a:xfrm>
        </p:spPr>
        <p:txBody>
          <a:bodyPr/>
          <a:lstStyle/>
          <a:p>
            <a:r>
              <a:rPr lang="de-DE" sz="3000" kern="0" dirty="0" smtClean="0">
                <a:solidFill>
                  <a:srgbClr val="808080"/>
                </a:solidFill>
                <a:cs typeface="Arial" charset="0"/>
              </a:rPr>
              <a:t>Intervention &amp; Wirksamkeit</a:t>
            </a:r>
            <a:endParaRPr lang="de-DE" sz="3000" dirty="0"/>
          </a:p>
        </p:txBody>
      </p:sp>
      <p:sp>
        <p:nvSpPr>
          <p:cNvPr id="3" name="Inhaltsplatzhalter 2"/>
          <p:cNvSpPr>
            <a:spLocks noGrp="1"/>
          </p:cNvSpPr>
          <p:nvPr>
            <p:ph idx="13"/>
          </p:nvPr>
        </p:nvSpPr>
        <p:spPr>
          <a:xfrm>
            <a:off x="179512" y="1628800"/>
            <a:ext cx="8784976" cy="4464496"/>
          </a:xfrm>
        </p:spPr>
        <p:txBody>
          <a:bodyPr>
            <a:noAutofit/>
          </a:bodyPr>
          <a:lstStyle/>
          <a:p>
            <a:pPr>
              <a:spcAft>
                <a:spcPts val="600"/>
              </a:spcAft>
              <a:buClr>
                <a:srgbClr val="FFC000"/>
              </a:buClr>
            </a:pPr>
            <a:r>
              <a:rPr lang="de-DE" sz="1600" b="1" dirty="0">
                <a:latin typeface="+mj-lt"/>
              </a:rPr>
              <a:t>Bewegungs-/ Übungsprogramme: </a:t>
            </a:r>
            <a:r>
              <a:rPr lang="de-DE" sz="1600" dirty="0">
                <a:latin typeface="+mj-lt"/>
              </a:rPr>
              <a:t>Einzige Interventionsform, die auch als Einzelmaßnahme wirksam ist. Als wirksam haben sich funktionelle Gymnastik und leichte Fitnessübungen zur Steigerung von Kraft, Beweglichkeit und Kondition erwiesen</a:t>
            </a:r>
            <a:r>
              <a:rPr lang="de-DE" sz="1600" dirty="0" smtClean="0">
                <a:latin typeface="+mj-lt"/>
              </a:rPr>
              <a:t>.</a:t>
            </a:r>
            <a:endParaRPr lang="de-DE" sz="1600" dirty="0">
              <a:latin typeface="+mj-lt"/>
            </a:endParaRPr>
          </a:p>
          <a:p>
            <a:pPr>
              <a:spcAft>
                <a:spcPts val="600"/>
              </a:spcAft>
              <a:buClr>
                <a:srgbClr val="FFC000"/>
              </a:buClr>
            </a:pPr>
            <a:r>
              <a:rPr lang="de-DE" sz="1600" dirty="0">
                <a:latin typeface="+mj-lt"/>
              </a:rPr>
              <a:t>Partizipatorische Ansätze sind multidimensionale Programme, bei denen die </a:t>
            </a:r>
            <a:r>
              <a:rPr lang="de-DE" sz="1600" b="1" dirty="0">
                <a:latin typeface="+mj-lt"/>
              </a:rPr>
              <a:t>Beschäftigten aktiv in die Gestaltung von Arbeitsplatz und -aufgaben </a:t>
            </a:r>
            <a:r>
              <a:rPr lang="de-DE" sz="1600" dirty="0">
                <a:latin typeface="+mj-lt"/>
              </a:rPr>
              <a:t>einbezogen werden: Sie reduzieren die Häufigkeit von MSE und führen zu weniger Fehlzeiten und AU-Tagen. </a:t>
            </a:r>
          </a:p>
          <a:p>
            <a:pPr>
              <a:spcAft>
                <a:spcPts val="600"/>
              </a:spcAft>
              <a:buClr>
                <a:srgbClr val="FFC000"/>
              </a:buClr>
            </a:pPr>
            <a:r>
              <a:rPr lang="de-DE" sz="1600" dirty="0">
                <a:latin typeface="+mj-lt"/>
              </a:rPr>
              <a:t>Maßnahmen zur </a:t>
            </a:r>
            <a:r>
              <a:rPr lang="de-DE" sz="1600" b="1" dirty="0">
                <a:latin typeface="+mj-lt"/>
              </a:rPr>
              <a:t>Gestaltung einer erfolgreichen und gesundheitsförderlichen Arbeitsorganisation </a:t>
            </a:r>
            <a:r>
              <a:rPr lang="de-DE" sz="1600" dirty="0">
                <a:latin typeface="+mj-lt"/>
              </a:rPr>
              <a:t>wie abwechselnde Tätigkeiten, Vermeidung von ständigen Unterbrechungen, Förderung von sozialem Austausch, Gewährleistung einer ausreichenden Beschäftigungssicherheit, Anerkennung von Leistungen sind der Evidenz folgend uneingeschränkt empfehlenswert.</a:t>
            </a:r>
          </a:p>
          <a:p>
            <a:pPr>
              <a:spcAft>
                <a:spcPts val="600"/>
              </a:spcAft>
              <a:buClr>
                <a:srgbClr val="FFC000"/>
              </a:buClr>
            </a:pPr>
            <a:r>
              <a:rPr lang="de-DE" sz="1600" b="1" dirty="0">
                <a:latin typeface="+mj-lt"/>
              </a:rPr>
              <a:t>Schulungen über die manuelle Handhabung von Lasten </a:t>
            </a:r>
            <a:r>
              <a:rPr lang="de-DE" sz="1600" dirty="0">
                <a:latin typeface="+mj-lt"/>
              </a:rPr>
              <a:t>sind nur als Teil eines multidimensionalen Präventionsprogramms zu empfehlen.</a:t>
            </a:r>
          </a:p>
          <a:p>
            <a:pPr>
              <a:spcAft>
                <a:spcPts val="600"/>
              </a:spcAft>
              <a:buClr>
                <a:srgbClr val="FFC000"/>
              </a:buClr>
            </a:pPr>
            <a:r>
              <a:rPr lang="de-DE" sz="1600" b="1" dirty="0">
                <a:latin typeface="+mj-lt"/>
              </a:rPr>
              <a:t>Schulungen und Veränderung der Arbeitsaufgaben: </a:t>
            </a:r>
            <a:r>
              <a:rPr lang="de-DE" sz="1600" dirty="0">
                <a:latin typeface="+mj-lt"/>
              </a:rPr>
              <a:t>Programme, die </a:t>
            </a:r>
            <a:r>
              <a:rPr lang="de-DE" sz="1600" b="1" dirty="0">
                <a:latin typeface="+mj-lt"/>
              </a:rPr>
              <a:t>individuell ausgerichtete Schulungen/ Trainings mit Veränderungen der Arbeitsaufgaben kombinieren</a:t>
            </a:r>
            <a:r>
              <a:rPr lang="de-DE" sz="1600" dirty="0">
                <a:latin typeface="+mj-lt"/>
              </a:rPr>
              <a:t>, zeigten positive Effekte und eine hohe Akzeptanz</a:t>
            </a:r>
            <a:r>
              <a:rPr lang="de-DE" sz="1600" dirty="0" smtClean="0">
                <a:latin typeface="+mj-lt"/>
              </a:rPr>
              <a:t>.</a:t>
            </a:r>
            <a:endParaRPr lang="de-DE" sz="1600" dirty="0">
              <a:latin typeface="+mj-lt"/>
            </a:endParaRPr>
          </a:p>
        </p:txBody>
      </p:sp>
      <p:sp>
        <p:nvSpPr>
          <p:cNvPr id="4" name="Textfeld 3"/>
          <p:cNvSpPr txBox="1">
            <a:spLocks noChangeArrowheads="1"/>
          </p:cNvSpPr>
          <p:nvPr/>
        </p:nvSpPr>
        <p:spPr bwMode="auto">
          <a:xfrm>
            <a:off x="477838" y="6294512"/>
            <a:ext cx="48878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a:solidFill>
                  <a:schemeClr val="bg1">
                    <a:lumMod val="50000"/>
                  </a:schemeClr>
                </a:solidFill>
                <a:latin typeface="+mj-lt"/>
                <a:cs typeface="Arial" charset="0"/>
              </a:rPr>
              <a:t>Quelle: </a:t>
            </a:r>
            <a:r>
              <a:rPr lang="de-DE" sz="900" dirty="0" smtClean="0">
                <a:solidFill>
                  <a:schemeClr val="bg1">
                    <a:lumMod val="50000"/>
                  </a:schemeClr>
                </a:solidFill>
                <a:latin typeface="+mj-lt"/>
                <a:cs typeface="Arial" charset="0"/>
              </a:rPr>
              <a:t>Initiative Gesundheit und Arbeit </a:t>
            </a:r>
            <a:r>
              <a:rPr lang="de-DE" sz="900" dirty="0">
                <a:solidFill>
                  <a:schemeClr val="bg1">
                    <a:lumMod val="50000"/>
                  </a:schemeClr>
                </a:solidFill>
                <a:latin typeface="+mj-lt"/>
                <a:cs typeface="Arial" charset="0"/>
              </a:rPr>
              <a:t>2008, S. </a:t>
            </a:r>
            <a:r>
              <a:rPr lang="de-DE" sz="900" dirty="0" smtClean="0">
                <a:solidFill>
                  <a:schemeClr val="bg1">
                    <a:lumMod val="50000"/>
                  </a:schemeClr>
                </a:solidFill>
                <a:latin typeface="+mj-lt"/>
                <a:cs typeface="Arial" charset="0"/>
              </a:rPr>
              <a:t>44-51; Initiative </a:t>
            </a:r>
            <a:r>
              <a:rPr lang="de-DE" sz="900" dirty="0">
                <a:solidFill>
                  <a:schemeClr val="bg1">
                    <a:lumMod val="50000"/>
                  </a:schemeClr>
                </a:solidFill>
                <a:latin typeface="+mj-lt"/>
                <a:cs typeface="Arial" charset="0"/>
              </a:rPr>
              <a:t>Gesundheit und Arbeit </a:t>
            </a:r>
            <a:r>
              <a:rPr lang="de-DE" sz="900" dirty="0" smtClean="0">
                <a:solidFill>
                  <a:schemeClr val="bg1">
                    <a:lumMod val="50000"/>
                  </a:schemeClr>
                </a:solidFill>
                <a:latin typeface="+mj-lt"/>
                <a:cs typeface="Arial" charset="0"/>
              </a:rPr>
              <a:t>2015, 47-62</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903683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3"/>
          </p:nvPr>
        </p:nvSpPr>
        <p:spPr>
          <a:xfrm>
            <a:off x="179512" y="1052736"/>
            <a:ext cx="8784976" cy="5400600"/>
          </a:xfrm>
        </p:spPr>
        <p:txBody>
          <a:bodyPr>
            <a:normAutofit/>
          </a:bodyPr>
          <a:lstStyle/>
          <a:p>
            <a:pPr>
              <a:spcAft>
                <a:spcPts val="600"/>
              </a:spcAft>
              <a:buClr>
                <a:srgbClr val="FFC000"/>
              </a:buClr>
            </a:pPr>
            <a:r>
              <a:rPr lang="de-DE" sz="1600" b="1" dirty="0">
                <a:latin typeface="+mj-lt"/>
              </a:rPr>
              <a:t>Schulungen &amp; </a:t>
            </a:r>
            <a:r>
              <a:rPr lang="de-DE" sz="1600" b="1" dirty="0" smtClean="0">
                <a:latin typeface="+mj-lt"/>
              </a:rPr>
              <a:t>Information</a:t>
            </a:r>
            <a:br>
              <a:rPr lang="de-DE" sz="1600" b="1" dirty="0" smtClean="0">
                <a:latin typeface="+mj-lt"/>
              </a:rPr>
            </a:br>
            <a:r>
              <a:rPr lang="de-DE" sz="1600" dirty="0" smtClean="0">
                <a:latin typeface="+mj-lt"/>
              </a:rPr>
              <a:t>Schulungen </a:t>
            </a:r>
            <a:r>
              <a:rPr lang="de-DE" sz="1600" dirty="0">
                <a:latin typeface="+mj-lt"/>
              </a:rPr>
              <a:t>in Unterrichtsform zu rückenbezogenen Themen eignen sich nicht für die Prävention von Rückenschmerzen am Arbeitsplatz.</a:t>
            </a:r>
          </a:p>
          <a:p>
            <a:pPr>
              <a:spcAft>
                <a:spcPts val="600"/>
              </a:spcAft>
              <a:buClr>
                <a:srgbClr val="FFC000"/>
              </a:buClr>
            </a:pPr>
            <a:r>
              <a:rPr lang="de-DE" sz="1600" b="1" dirty="0">
                <a:latin typeface="+mj-lt"/>
              </a:rPr>
              <a:t>Multidisziplinäre </a:t>
            </a:r>
            <a:r>
              <a:rPr lang="de-DE" sz="1600" b="1" dirty="0" smtClean="0">
                <a:latin typeface="+mj-lt"/>
              </a:rPr>
              <a:t>Programme</a:t>
            </a:r>
            <a:br>
              <a:rPr lang="de-DE" sz="1600" b="1" dirty="0" smtClean="0">
                <a:latin typeface="+mj-lt"/>
              </a:rPr>
            </a:br>
            <a:r>
              <a:rPr lang="de-DE" sz="1600" dirty="0" smtClean="0">
                <a:latin typeface="+mj-lt"/>
              </a:rPr>
              <a:t>Programme</a:t>
            </a:r>
            <a:r>
              <a:rPr lang="de-DE" sz="1600" dirty="0">
                <a:latin typeface="+mj-lt"/>
              </a:rPr>
              <a:t>, die Training, Information und verhaltenstherapeutische Strategien zum Umgang mit Rückenschmerzen miteinander kombinieren, können in Hochrisikogruppen wirksam sein. Als effektiv erwiesen sich ebenfalls Rückenschulprogramme in Verbindung mit intensiven Übungsprogrammen.</a:t>
            </a:r>
          </a:p>
          <a:p>
            <a:pPr>
              <a:spcAft>
                <a:spcPts val="600"/>
              </a:spcAft>
              <a:buClr>
                <a:srgbClr val="FFC000"/>
              </a:buClr>
            </a:pPr>
            <a:r>
              <a:rPr lang="de-DE" sz="1600" b="1" dirty="0" smtClean="0">
                <a:latin typeface="+mj-lt"/>
              </a:rPr>
              <a:t>Ergonomie</a:t>
            </a:r>
            <a:br>
              <a:rPr lang="de-DE" sz="1600" b="1" dirty="0" smtClean="0">
                <a:latin typeface="+mj-lt"/>
              </a:rPr>
            </a:br>
            <a:r>
              <a:rPr lang="de-DE" sz="1600" dirty="0" smtClean="0">
                <a:latin typeface="+mj-lt"/>
              </a:rPr>
              <a:t>Ergonomische </a:t>
            </a:r>
            <a:r>
              <a:rPr lang="de-DE" sz="1600" dirty="0">
                <a:latin typeface="+mj-lt"/>
              </a:rPr>
              <a:t>Maßnahmen sind vor allem in Kombination mit anderen Methoden effektiv.</a:t>
            </a:r>
          </a:p>
          <a:p>
            <a:pPr>
              <a:spcAft>
                <a:spcPts val="600"/>
              </a:spcAft>
              <a:buClr>
                <a:srgbClr val="FFC000"/>
              </a:buClr>
            </a:pPr>
            <a:r>
              <a:rPr lang="de-DE" sz="1600" b="1" dirty="0">
                <a:latin typeface="+mj-lt"/>
              </a:rPr>
              <a:t>Lumbaler </a:t>
            </a:r>
            <a:r>
              <a:rPr lang="de-DE" sz="1600" b="1" dirty="0" smtClean="0">
                <a:latin typeface="+mj-lt"/>
              </a:rPr>
              <a:t>Stützgürtel</a:t>
            </a:r>
            <a:br>
              <a:rPr lang="de-DE" sz="1600" b="1" dirty="0" smtClean="0">
                <a:latin typeface="+mj-lt"/>
              </a:rPr>
            </a:br>
            <a:r>
              <a:rPr lang="de-DE" sz="1600" dirty="0" smtClean="0">
                <a:latin typeface="+mj-lt"/>
              </a:rPr>
              <a:t>Bei </a:t>
            </a:r>
            <a:r>
              <a:rPr lang="de-DE" sz="1600" dirty="0">
                <a:latin typeface="+mj-lt"/>
              </a:rPr>
              <a:t>gesunden Beschäftigten leisten sie keinen Beitrag zur Senkung der Häufigkeit von Rückenschmerzen sowie rückenschmerzbedingter Fehlzeiten. Die Gürtel sind ein wirksames Hilfsmittel für Beschäftigte, die in der Anamnese bereits mehrere Episoden von Rückenschmerzen erlitten. Der Verwendung sollte eine eingehende medizinische Untersuchung </a:t>
            </a:r>
            <a:r>
              <a:rPr lang="de-DE" sz="1600" dirty="0" smtClean="0">
                <a:latin typeface="+mj-lt"/>
              </a:rPr>
              <a:t>und </a:t>
            </a:r>
            <a:r>
              <a:rPr lang="de-DE" sz="1600" dirty="0">
                <a:latin typeface="+mj-lt"/>
              </a:rPr>
              <a:t>ein spez. Training zu Hebetechniken vorausgehen. </a:t>
            </a:r>
          </a:p>
          <a:p>
            <a:pPr>
              <a:spcAft>
                <a:spcPts val="600"/>
              </a:spcAft>
              <a:buClr>
                <a:srgbClr val="FFC000"/>
              </a:buClr>
            </a:pPr>
            <a:r>
              <a:rPr lang="de-DE" sz="1600" b="1" dirty="0">
                <a:latin typeface="+mj-lt"/>
              </a:rPr>
              <a:t>Neue Bürostühle (höhenverstellbar, ergonomisch</a:t>
            </a:r>
            <a:r>
              <a:rPr lang="de-DE" sz="1600" b="1" dirty="0" smtClean="0">
                <a:latin typeface="+mj-lt"/>
              </a:rPr>
              <a:t>)</a:t>
            </a:r>
            <a:br>
              <a:rPr lang="de-DE" sz="1600" b="1" dirty="0" smtClean="0">
                <a:latin typeface="+mj-lt"/>
              </a:rPr>
            </a:br>
            <a:r>
              <a:rPr lang="de-DE" sz="1600" dirty="0" smtClean="0">
                <a:latin typeface="+mj-lt"/>
              </a:rPr>
              <a:t>Der </a:t>
            </a:r>
            <a:r>
              <a:rPr lang="de-DE" sz="1600" dirty="0">
                <a:latin typeface="+mj-lt"/>
              </a:rPr>
              <a:t>Austausch hat positive Effekte, wenn dies im Zusammenhang mit einem ergonomischen Training erfolgt. </a:t>
            </a:r>
          </a:p>
          <a:p>
            <a:endParaRPr lang="de-DE" sz="1600" dirty="0">
              <a:latin typeface="+mj-lt"/>
            </a:endParaRPr>
          </a:p>
        </p:txBody>
      </p:sp>
    </p:spTree>
    <p:extLst>
      <p:ext uri="{BB962C8B-B14F-4D97-AF65-F5344CB8AC3E}">
        <p14:creationId xmlns:p14="http://schemas.microsoft.com/office/powerpoint/2010/main" val="1165887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468313" y="765175"/>
            <a:ext cx="8783637" cy="1008063"/>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de-DE" sz="3500" dirty="0">
                <a:solidFill>
                  <a:schemeClr val="bg1">
                    <a:lumMod val="50000"/>
                  </a:schemeClr>
                </a:solidFill>
              </a:rPr>
              <a:t>Inhalt</a:t>
            </a:r>
            <a:endParaRPr lang="de-DE" sz="2000" dirty="0">
              <a:solidFill>
                <a:schemeClr val="bg1">
                  <a:lumMod val="50000"/>
                </a:schemeClr>
              </a:solidFill>
            </a:endParaRPr>
          </a:p>
        </p:txBody>
      </p:sp>
      <p:sp>
        <p:nvSpPr>
          <p:cNvPr id="3" name="Inhaltsplatzhalter 2"/>
          <p:cNvSpPr txBox="1">
            <a:spLocks/>
          </p:cNvSpPr>
          <p:nvPr/>
        </p:nvSpPr>
        <p:spPr>
          <a:xfrm>
            <a:off x="468313" y="1627659"/>
            <a:ext cx="8783637" cy="4465637"/>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1"/>
              </a:spcAft>
              <a:buClr>
                <a:srgbClr val="FFC000"/>
              </a:buClr>
              <a:defRPr/>
            </a:pPr>
            <a:r>
              <a:rPr lang="de-DE" sz="1600" dirty="0">
                <a:solidFill>
                  <a:schemeClr val="bg1">
                    <a:lumMod val="50000"/>
                  </a:schemeClr>
                </a:solidFill>
                <a:cs typeface="Arial"/>
              </a:rPr>
              <a:t>Welche Relevanz kommt  Beeinträchtigungen und Krankheiten des Muskel-Skelett-Systems zu?</a:t>
            </a:r>
          </a:p>
          <a:p>
            <a:pPr>
              <a:spcAft>
                <a:spcPts val="601"/>
              </a:spcAft>
              <a:buClr>
                <a:srgbClr val="FFC000"/>
              </a:buClr>
              <a:defRPr/>
            </a:pPr>
            <a:r>
              <a:rPr lang="de-DE" sz="1600" dirty="0">
                <a:solidFill>
                  <a:schemeClr val="bg1">
                    <a:lumMod val="50000"/>
                  </a:schemeClr>
                </a:solidFill>
                <a:cs typeface="Arial"/>
              </a:rPr>
              <a:t>Welche Gruppen von Versicherten weisen besonders hohe Leistungsinanspruchnahmen bzgl. Muskel-Skelett-Erkrankungen auf?</a:t>
            </a:r>
          </a:p>
          <a:p>
            <a:pPr>
              <a:spcAft>
                <a:spcPts val="601"/>
              </a:spcAft>
              <a:buClr>
                <a:srgbClr val="FFC000"/>
              </a:buClr>
              <a:defRPr/>
            </a:pPr>
            <a:r>
              <a:rPr lang="de-DE" sz="1600" dirty="0">
                <a:solidFill>
                  <a:schemeClr val="bg1">
                    <a:lumMod val="50000"/>
                  </a:schemeClr>
                </a:solidFill>
                <a:cs typeface="Arial"/>
              </a:rPr>
              <a:t>Welche physiologischen und psychischen Faktoren tragen zum  Auftreten von unspezifischen Rückenbeschwerden und ihrer </a:t>
            </a:r>
            <a:r>
              <a:rPr lang="de-DE" sz="1600" dirty="0" err="1">
                <a:solidFill>
                  <a:schemeClr val="bg1">
                    <a:lumMod val="50000"/>
                  </a:schemeClr>
                </a:solidFill>
                <a:cs typeface="Arial"/>
              </a:rPr>
              <a:t>Chronifizierung</a:t>
            </a:r>
            <a:r>
              <a:rPr lang="de-DE" sz="1600" dirty="0">
                <a:solidFill>
                  <a:schemeClr val="bg1">
                    <a:lumMod val="50000"/>
                  </a:schemeClr>
                </a:solidFill>
                <a:cs typeface="Arial"/>
              </a:rPr>
              <a:t> bei?</a:t>
            </a:r>
          </a:p>
          <a:p>
            <a:pPr>
              <a:spcAft>
                <a:spcPts val="601"/>
              </a:spcAft>
              <a:buClr>
                <a:srgbClr val="FFC000"/>
              </a:buClr>
              <a:defRPr/>
            </a:pPr>
            <a:r>
              <a:rPr lang="de-DE" sz="1600" dirty="0">
                <a:solidFill>
                  <a:schemeClr val="bg1">
                    <a:lumMod val="50000"/>
                  </a:schemeClr>
                </a:solidFill>
                <a:cs typeface="Arial"/>
              </a:rPr>
              <a:t>Welche Maßnahmen gibt es zur Prävention von Muskel-Skelett-Erkrankungen? </a:t>
            </a:r>
          </a:p>
          <a:p>
            <a:pPr>
              <a:spcAft>
                <a:spcPts val="601"/>
              </a:spcAft>
              <a:buClr>
                <a:srgbClr val="FFC000"/>
              </a:buClr>
              <a:defRPr/>
            </a:pPr>
            <a:r>
              <a:rPr lang="de-DE" sz="1600" dirty="0">
                <a:solidFill>
                  <a:schemeClr val="bg1">
                    <a:lumMod val="50000"/>
                  </a:schemeClr>
                </a:solidFill>
                <a:cs typeface="Arial"/>
              </a:rPr>
              <a:t>Kann Rückenbeschwerden wirksam begegnet werden? </a:t>
            </a:r>
          </a:p>
          <a:p>
            <a:pPr>
              <a:spcAft>
                <a:spcPts val="601"/>
              </a:spcAft>
              <a:buClr>
                <a:srgbClr val="FFC000"/>
              </a:buClr>
              <a:defRPr/>
            </a:pPr>
            <a:endParaRPr lang="de-DE" sz="1600" dirty="0">
              <a:solidFill>
                <a:schemeClr val="bg1">
                  <a:lumMod val="50000"/>
                </a:schemeClr>
              </a:solidFill>
              <a:cs typeface="Arial"/>
            </a:endParaRPr>
          </a:p>
        </p:txBody>
      </p:sp>
    </p:spTree>
    <p:extLst>
      <p:ext uri="{BB962C8B-B14F-4D97-AF65-F5344CB8AC3E}">
        <p14:creationId xmlns:p14="http://schemas.microsoft.com/office/powerpoint/2010/main" val="451757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79512" y="692696"/>
            <a:ext cx="8784976" cy="1008112"/>
          </a:xfrm>
        </p:spPr>
        <p:txBody>
          <a:bodyPr/>
          <a:lstStyle/>
          <a:p>
            <a:r>
              <a:rPr lang="de-DE" sz="3000" dirty="0">
                <a:solidFill>
                  <a:srgbClr val="808080"/>
                </a:solidFill>
                <a:cs typeface="Arial" charset="0"/>
              </a:rPr>
              <a:t>Rechtlicher Rahmen für MSE (Auszug)</a:t>
            </a:r>
            <a:endParaRPr lang="de-DE" sz="3000" dirty="0"/>
          </a:p>
        </p:txBody>
      </p:sp>
      <p:sp>
        <p:nvSpPr>
          <p:cNvPr id="2" name="Inhaltsplatzhalter 1"/>
          <p:cNvSpPr>
            <a:spLocks noGrp="1"/>
          </p:cNvSpPr>
          <p:nvPr>
            <p:ph idx="13"/>
          </p:nvPr>
        </p:nvSpPr>
        <p:spPr>
          <a:xfrm>
            <a:off x="179512" y="1988840"/>
            <a:ext cx="4536504" cy="1944216"/>
          </a:xfrm>
        </p:spPr>
        <p:txBody>
          <a:bodyPr>
            <a:normAutofit/>
          </a:bodyPr>
          <a:lstStyle/>
          <a:p>
            <a:pPr marL="0" indent="0">
              <a:buNone/>
            </a:pPr>
            <a:r>
              <a:rPr lang="de-DE" sz="2000" b="1" dirty="0" smtClean="0">
                <a:latin typeface="+mj-lt"/>
              </a:rPr>
              <a:t>Bundesgesetze: </a:t>
            </a:r>
          </a:p>
          <a:p>
            <a:r>
              <a:rPr lang="de-DE" sz="2000" dirty="0" smtClean="0">
                <a:latin typeface="+mj-lt"/>
              </a:rPr>
              <a:t> Arbeitsschutzgesetz</a:t>
            </a:r>
          </a:p>
          <a:p>
            <a:r>
              <a:rPr lang="de-DE" sz="2000" dirty="0" smtClean="0">
                <a:latin typeface="+mj-lt"/>
              </a:rPr>
              <a:t> 5. u. 7. Sozialgesetzbuch</a:t>
            </a:r>
          </a:p>
          <a:p>
            <a:r>
              <a:rPr lang="de-DE" sz="2000" dirty="0" smtClean="0">
                <a:latin typeface="+mj-lt"/>
              </a:rPr>
              <a:t> Lastenhandhabungsverordnung</a:t>
            </a:r>
            <a:endParaRPr lang="de-DE" sz="2000" dirty="0">
              <a:latin typeface="+mj-lt"/>
            </a:endParaRPr>
          </a:p>
        </p:txBody>
      </p:sp>
      <p:sp>
        <p:nvSpPr>
          <p:cNvPr id="6" name="Rechteck 5"/>
          <p:cNvSpPr/>
          <p:nvPr/>
        </p:nvSpPr>
        <p:spPr>
          <a:xfrm>
            <a:off x="467544" y="3742168"/>
            <a:ext cx="7704856" cy="2215991"/>
          </a:xfrm>
          <a:prstGeom prst="rect">
            <a:avLst/>
          </a:prstGeom>
        </p:spPr>
        <p:txBody>
          <a:bodyPr wrap="square">
            <a:spAutoFit/>
          </a:bodyPr>
          <a:lstStyle/>
          <a:p>
            <a:r>
              <a:rPr lang="de-DE" sz="2000" b="1" dirty="0">
                <a:solidFill>
                  <a:schemeClr val="bg1">
                    <a:lumMod val="50000"/>
                  </a:schemeClr>
                </a:solidFill>
                <a:latin typeface="+mj-lt"/>
              </a:rPr>
              <a:t>Vorschriften der Unfallversicherungsträger: </a:t>
            </a:r>
          </a:p>
          <a:p>
            <a:pPr marL="285750" indent="-285750">
              <a:buFont typeface="Arial" pitchFamily="34" charset="0"/>
              <a:buChar char="•"/>
            </a:pPr>
            <a:endParaRPr lang="de-DE" dirty="0">
              <a:latin typeface="+mj-lt"/>
            </a:endParaRPr>
          </a:p>
          <a:p>
            <a:pPr marL="285750" indent="-285750">
              <a:buClr>
                <a:srgbClr val="FDD205"/>
              </a:buClr>
              <a:buFont typeface="Arial" pitchFamily="34" charset="0"/>
              <a:buChar char="•"/>
            </a:pPr>
            <a:r>
              <a:rPr lang="de-DE" sz="2000" dirty="0" smtClean="0">
                <a:solidFill>
                  <a:schemeClr val="bg1">
                    <a:lumMod val="50000"/>
                  </a:schemeClr>
                </a:solidFill>
                <a:latin typeface="+mj-lt"/>
              </a:rPr>
              <a:t> Grundsätze </a:t>
            </a:r>
            <a:r>
              <a:rPr lang="de-DE" sz="2000" dirty="0">
                <a:solidFill>
                  <a:schemeClr val="bg1">
                    <a:lumMod val="50000"/>
                  </a:schemeClr>
                </a:solidFill>
                <a:latin typeface="+mj-lt"/>
              </a:rPr>
              <a:t>der Prävention (GUV-V A1)</a:t>
            </a:r>
          </a:p>
          <a:p>
            <a:pPr marL="285750" indent="-285750">
              <a:buClr>
                <a:srgbClr val="FDD205"/>
              </a:buClr>
              <a:buFont typeface="Arial" pitchFamily="34" charset="0"/>
              <a:buChar char="•"/>
            </a:pPr>
            <a:r>
              <a:rPr lang="de-DE" sz="2000" dirty="0">
                <a:solidFill>
                  <a:schemeClr val="bg1">
                    <a:lumMod val="50000"/>
                  </a:schemeClr>
                </a:solidFill>
                <a:latin typeface="+mj-lt"/>
              </a:rPr>
              <a:t> Arbeitsmedizinische Vorsorge (GUV-V A4) </a:t>
            </a:r>
          </a:p>
          <a:p>
            <a:pPr marL="285750" indent="-285750">
              <a:buClr>
                <a:srgbClr val="FDD205"/>
              </a:buClr>
              <a:buFont typeface="Arial" pitchFamily="34" charset="0"/>
              <a:buChar char="•"/>
            </a:pPr>
            <a:r>
              <a:rPr lang="de-DE" sz="2000" dirty="0">
                <a:solidFill>
                  <a:schemeClr val="bg1">
                    <a:lumMod val="50000"/>
                  </a:schemeClr>
                </a:solidFill>
                <a:latin typeface="+mj-lt"/>
              </a:rPr>
              <a:t> Unfallverhütungsvorschrift Müllbeseitigung  (GUV-V C27)</a:t>
            </a:r>
          </a:p>
          <a:p>
            <a:pPr marL="285750" indent="-285750">
              <a:buClr>
                <a:srgbClr val="FDD205"/>
              </a:buClr>
              <a:buFont typeface="Arial" pitchFamily="34" charset="0"/>
              <a:buChar char="•"/>
            </a:pPr>
            <a:r>
              <a:rPr lang="de-DE" sz="2000" dirty="0">
                <a:solidFill>
                  <a:schemeClr val="bg1">
                    <a:lumMod val="50000"/>
                  </a:schemeClr>
                </a:solidFill>
                <a:latin typeface="+mj-lt"/>
              </a:rPr>
              <a:t> Unfallverhütungsvorschrift Straßenreinigung (GUV-V C52) </a:t>
            </a:r>
          </a:p>
          <a:p>
            <a:pPr marL="285750" indent="-285750">
              <a:buClr>
                <a:srgbClr val="FDD205"/>
              </a:buClr>
              <a:buFont typeface="Arial" pitchFamily="34" charset="0"/>
              <a:buChar char="•"/>
            </a:pPr>
            <a:r>
              <a:rPr lang="de-DE" sz="2000" dirty="0">
                <a:solidFill>
                  <a:schemeClr val="bg1">
                    <a:lumMod val="50000"/>
                  </a:schemeClr>
                </a:solidFill>
                <a:latin typeface="+mj-lt"/>
              </a:rPr>
              <a:t> Unfallverhütungsvorschrift Fahrzeuge (GUV-V D29)</a:t>
            </a:r>
          </a:p>
        </p:txBody>
      </p:sp>
      <p:sp>
        <p:nvSpPr>
          <p:cNvPr id="8" name="Rechteck 7"/>
          <p:cNvSpPr/>
          <p:nvPr/>
        </p:nvSpPr>
        <p:spPr>
          <a:xfrm>
            <a:off x="4572000" y="1700808"/>
            <a:ext cx="4248472" cy="1569660"/>
          </a:xfrm>
          <a:prstGeom prst="rect">
            <a:avLst/>
          </a:prstGeom>
          <a:ln>
            <a:solidFill>
              <a:srgbClr val="FDD205"/>
            </a:solidFill>
          </a:ln>
        </p:spPr>
        <p:txBody>
          <a:bodyPr wrap="square">
            <a:spAutoFit/>
          </a:bodyPr>
          <a:lstStyle/>
          <a:p>
            <a:r>
              <a:rPr lang="de-DE" sz="1600" dirty="0">
                <a:solidFill>
                  <a:schemeClr val="bg1">
                    <a:lumMod val="50000"/>
                  </a:schemeClr>
                </a:solidFill>
                <a:latin typeface="+mj-lt"/>
              </a:rPr>
              <a:t>Es gibt eine ganze Reihe von Rechtsvorschriften in Bezug auf arbeitsbedingte Muskel- und Skeletterkrankungen, die die Europäische Agentur für Sicherheit und Gesundheitsschutz (OSHA) auf ihrer Webseite aufbereitet zur Verfügung stellt. </a:t>
            </a:r>
          </a:p>
        </p:txBody>
      </p:sp>
    </p:spTree>
    <p:extLst>
      <p:ext uri="{BB962C8B-B14F-4D97-AF65-F5344CB8AC3E}">
        <p14:creationId xmlns:p14="http://schemas.microsoft.com/office/powerpoint/2010/main" val="3259535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9388" y="692696"/>
            <a:ext cx="8785225" cy="1008062"/>
          </a:xfrm>
        </p:spPr>
        <p:txBody>
          <a:bodyPr rtlCol="0" anchor="t"/>
          <a:lstStyle/>
          <a:p>
            <a:pPr eaLnBrk="1" fontAlgn="auto" hangingPunct="1">
              <a:spcAft>
                <a:spcPts val="0"/>
              </a:spcAft>
              <a:defRPr/>
            </a:pPr>
            <a:r>
              <a:rPr lang="de-DE" sz="3000" dirty="0" smtClean="0"/>
              <a:t>Quellen</a:t>
            </a:r>
            <a:endParaRPr lang="de-DE" sz="3000" dirty="0"/>
          </a:p>
        </p:txBody>
      </p:sp>
      <p:sp>
        <p:nvSpPr>
          <p:cNvPr id="8" name="Inhaltsplatzhalter 7"/>
          <p:cNvSpPr>
            <a:spLocks noGrp="1"/>
          </p:cNvSpPr>
          <p:nvPr>
            <p:ph idx="13"/>
          </p:nvPr>
        </p:nvSpPr>
        <p:spPr>
          <a:xfrm>
            <a:off x="179512" y="1628800"/>
            <a:ext cx="8785225" cy="6408712"/>
          </a:xfrm>
        </p:spPr>
        <p:txBody>
          <a:bodyPr rtlCol="0">
            <a:normAutofit/>
          </a:bodyPr>
          <a:lstStyle/>
          <a:p>
            <a:pPr>
              <a:defRPr/>
            </a:pPr>
            <a:r>
              <a:rPr lang="de-DE" sz="1100" dirty="0">
                <a:latin typeface="+mj-lt"/>
              </a:rPr>
              <a:t>Barthelmes, I. (2010): </a:t>
            </a:r>
            <a:r>
              <a:rPr lang="de-DE" sz="1100" dirty="0" err="1">
                <a:latin typeface="+mj-lt"/>
              </a:rPr>
              <a:t>iga.Fakten</a:t>
            </a:r>
            <a:r>
              <a:rPr lang="de-DE" sz="1100" dirty="0">
                <a:latin typeface="+mj-lt"/>
              </a:rPr>
              <a:t> 2 "Starke Muskeln, gesunde Knochen – beweglich bleiben im Beruf. Muskel-Skelett-Erkrankungen in der Arbeitswelt wirksam vorbeugen. Essen </a:t>
            </a:r>
            <a:br>
              <a:rPr lang="de-DE" sz="1100" dirty="0">
                <a:latin typeface="+mj-lt"/>
              </a:rPr>
            </a:br>
            <a:r>
              <a:rPr lang="de-DE" sz="1100" dirty="0">
                <a:latin typeface="+mj-lt"/>
              </a:rPr>
              <a:t>PDF Download: http://www.iga-info.de/fileadmin/Veroeffentlichungen/iga-Fakten_Praeventionsempfehlungen/iga-Fakten_2_Muskel-Skelett-Erkrankungen_Praevention.pdf</a:t>
            </a:r>
          </a:p>
          <a:p>
            <a:pPr>
              <a:defRPr/>
            </a:pPr>
            <a:r>
              <a:rPr lang="de-DE" sz="1100" dirty="0" err="1">
                <a:latin typeface="+mj-lt"/>
              </a:rPr>
              <a:t>BAuA</a:t>
            </a:r>
            <a:r>
              <a:rPr lang="de-DE" sz="1100" dirty="0">
                <a:latin typeface="+mj-lt"/>
              </a:rPr>
              <a:t> (Bundesanstalt für Arbeitsschutz und Arbeitsmedizin) (</a:t>
            </a:r>
            <a:r>
              <a:rPr lang="de-DE" sz="1100" dirty="0" smtClean="0">
                <a:latin typeface="+mj-lt"/>
              </a:rPr>
              <a:t>2016): </a:t>
            </a:r>
            <a:r>
              <a:rPr lang="de-DE" sz="1100" dirty="0">
                <a:latin typeface="+mj-lt"/>
              </a:rPr>
              <a:t>Sicherheit und Gesundheit bei der Arbeit. Unfallverhütungsbericht </a:t>
            </a:r>
            <a:r>
              <a:rPr lang="de-DE" sz="1100" dirty="0" smtClean="0">
                <a:latin typeface="+mj-lt"/>
              </a:rPr>
              <a:t>2014. </a:t>
            </a:r>
            <a:r>
              <a:rPr lang="de-DE" sz="1100" dirty="0">
                <a:latin typeface="+mj-lt"/>
              </a:rPr>
              <a:t>Dortmund</a:t>
            </a:r>
            <a:br>
              <a:rPr lang="de-DE" sz="1100" dirty="0">
                <a:latin typeface="+mj-lt"/>
              </a:rPr>
            </a:br>
            <a:r>
              <a:rPr lang="de-DE" sz="1100" dirty="0">
                <a:latin typeface="+mj-lt"/>
              </a:rPr>
              <a:t>Link: http://</a:t>
            </a:r>
            <a:r>
              <a:rPr lang="de-DE" sz="1100" dirty="0" smtClean="0">
                <a:latin typeface="+mj-lt"/>
              </a:rPr>
              <a:t>www.baua.de/de/Publikationen/Fachbeitraege/Suga-2014.html </a:t>
            </a:r>
            <a:endParaRPr lang="de-DE" sz="1100" dirty="0">
              <a:latin typeface="+mj-lt"/>
            </a:endParaRPr>
          </a:p>
          <a:p>
            <a:pPr>
              <a:defRPr/>
            </a:pPr>
            <a:r>
              <a:rPr lang="de-DE" sz="1100" dirty="0">
                <a:latin typeface="+mj-lt"/>
              </a:rPr>
              <a:t>BKK Dachverband (2013): Gesundheitsreport 2013. Gesundheit in Bewegung. Berlin</a:t>
            </a:r>
            <a:br>
              <a:rPr lang="de-DE" sz="1100" dirty="0">
                <a:latin typeface="+mj-lt"/>
              </a:rPr>
            </a:br>
            <a:r>
              <a:rPr lang="de-DE" sz="1100" dirty="0">
                <a:latin typeface="+mj-lt"/>
              </a:rPr>
              <a:t>Download PDF: http://www.bkk-dachverband.de/fileadmin/publikationen/gesundheitsreport/fruehere_gesundheitsreporte/BKK-Gesundheitsreport_2013.pdf</a:t>
            </a:r>
          </a:p>
          <a:p>
            <a:pPr>
              <a:defRPr/>
            </a:pPr>
            <a:r>
              <a:rPr lang="de-DE" sz="1100" dirty="0">
                <a:latin typeface="+mj-lt"/>
              </a:rPr>
              <a:t>BKK Dachverband (</a:t>
            </a:r>
            <a:r>
              <a:rPr lang="de-DE" sz="1100" dirty="0" smtClean="0">
                <a:latin typeface="+mj-lt"/>
              </a:rPr>
              <a:t>2015): </a:t>
            </a:r>
            <a:r>
              <a:rPr lang="de-DE" sz="1100" dirty="0">
                <a:latin typeface="+mj-lt"/>
              </a:rPr>
              <a:t>BKK Gesundheitsreport </a:t>
            </a:r>
            <a:r>
              <a:rPr lang="de-DE" sz="1100" dirty="0" smtClean="0">
                <a:latin typeface="+mj-lt"/>
              </a:rPr>
              <a:t>2015. Langzeiterkrankungen. </a:t>
            </a:r>
            <a:r>
              <a:rPr lang="de-DE" sz="1100" dirty="0">
                <a:latin typeface="+mj-lt"/>
              </a:rPr>
              <a:t>Berlin</a:t>
            </a:r>
            <a:br>
              <a:rPr lang="de-DE" sz="1100" dirty="0">
                <a:latin typeface="+mj-lt"/>
              </a:rPr>
            </a:br>
            <a:r>
              <a:rPr lang="de-DE" sz="1100" dirty="0" smtClean="0">
                <a:latin typeface="+mj-lt"/>
              </a:rPr>
              <a:t>Link</a:t>
            </a:r>
            <a:r>
              <a:rPr lang="de-DE" sz="1100" dirty="0">
                <a:latin typeface="+mj-lt"/>
              </a:rPr>
              <a:t>: http://www.bkk-dachverband.de/publikationen/bkk-gesundheitsreport/diagramme/artikel/bkk-gesundheitsreport-2015</a:t>
            </a:r>
            <a:r>
              <a:rPr lang="de-DE" sz="1100" dirty="0" smtClean="0">
                <a:latin typeface="+mj-lt"/>
              </a:rPr>
              <a:t>/</a:t>
            </a:r>
          </a:p>
          <a:p>
            <a:pPr>
              <a:defRPr/>
            </a:pPr>
            <a:r>
              <a:rPr lang="de-DE" sz="1100" dirty="0" smtClean="0">
                <a:latin typeface="+mj-lt"/>
              </a:rPr>
              <a:t>BMAS </a:t>
            </a:r>
            <a:r>
              <a:rPr lang="de-DE" sz="1100" dirty="0">
                <a:latin typeface="+mj-lt"/>
              </a:rPr>
              <a:t>(Bundesministerium für Arbeit und Soziales) (2013): Sicherheit und Gesundheit bei der Arbeit 2011. Unfallverhütungsbericht Arbeit. Dortmund, Berlin, Dresden</a:t>
            </a:r>
            <a:br>
              <a:rPr lang="de-DE" sz="1100" dirty="0">
                <a:latin typeface="+mj-lt"/>
              </a:rPr>
            </a:br>
            <a:r>
              <a:rPr lang="de-DE" sz="1100" dirty="0">
                <a:latin typeface="+mj-lt"/>
              </a:rPr>
              <a:t>Link: http://www.baua.de/de/Publikationen/Fachbeitraege/Suga-2011.html </a:t>
            </a:r>
          </a:p>
          <a:p>
            <a:pPr>
              <a:defRPr/>
            </a:pPr>
            <a:r>
              <a:rPr lang="de-DE" sz="1100" dirty="0" err="1">
                <a:latin typeface="+mj-lt"/>
              </a:rPr>
              <a:t>BAuA</a:t>
            </a:r>
            <a:r>
              <a:rPr lang="de-DE" sz="1100" dirty="0">
                <a:latin typeface="+mj-lt"/>
              </a:rPr>
              <a:t> (Bundesanstalt für Arbeitsschutz und Arbeitsmedizin) (2009): Berufsspezifische Arbeitsunfähigkeit durch Muskel-Skelett-Erkrankungen in Deutschland. Dortmund, Berlin, Dresden</a:t>
            </a:r>
            <a:br>
              <a:rPr lang="de-DE" sz="1100" dirty="0">
                <a:latin typeface="+mj-lt"/>
              </a:rPr>
            </a:br>
            <a:r>
              <a:rPr lang="de-DE" sz="1100" dirty="0">
                <a:latin typeface="+mj-lt"/>
              </a:rPr>
              <a:t>Link: http://www.baua.de/de/Publikationen/Fachbeitraege/F1996.html </a:t>
            </a:r>
          </a:p>
          <a:p>
            <a:pPr>
              <a:defRPr/>
            </a:pPr>
            <a:r>
              <a:rPr lang="de-DE" sz="1100" dirty="0">
                <a:latin typeface="+mj-lt"/>
              </a:rPr>
              <a:t>Deutsche Rentenversicherung (2015): Rentenversicherung in Zahlen 2015. Berlin</a:t>
            </a:r>
            <a:br>
              <a:rPr lang="de-DE" sz="1100" dirty="0">
                <a:latin typeface="+mj-lt"/>
              </a:rPr>
            </a:br>
            <a:r>
              <a:rPr lang="de-DE" sz="1100" dirty="0">
                <a:latin typeface="+mj-lt"/>
              </a:rPr>
              <a:t>Download PDF: http://www.deutsche-rentenversicherung.de/Allgemein/de/Inhalt/6_Wir_ueber_uns/03_fakten_und_zahlen/03_statistiken/02_statistikpublikationen/02_rv_in_zahlen.pdf?__</a:t>
            </a:r>
            <a:r>
              <a:rPr lang="de-DE" sz="1100" dirty="0" smtClean="0">
                <a:latin typeface="+mj-lt"/>
              </a:rPr>
              <a:t>blob=publicationFile&amp;v=21</a:t>
            </a:r>
          </a:p>
          <a:p>
            <a:pPr>
              <a:defRPr/>
            </a:pPr>
            <a:r>
              <a:rPr lang="de-DE" sz="1100" dirty="0"/>
              <a:t>GKV Spitzenverband (2014): Leitfaden Prävention - Gemeinsame und einheitliche Handlungsfelder und -kriterien der Spitzenverbände der Krankenkassen zur Umsetzung von §§ 20 und 20 a vom 21. Juni 2000 in der Fassung vom 10. Dezember 2014. Berlin</a:t>
            </a:r>
            <a:br>
              <a:rPr lang="de-DE" sz="1100" dirty="0"/>
            </a:br>
            <a:r>
              <a:rPr lang="de-DE" sz="1100" dirty="0"/>
              <a:t>Link: https://www.gkv-spitzenverband.de/Praevention_Leitfaden.gkvnet </a:t>
            </a:r>
          </a:p>
          <a:p>
            <a:pPr marL="0" indent="0">
              <a:buNone/>
              <a:defRPr/>
            </a:pPr>
            <a:endParaRPr lang="de-DE" sz="1100" dirty="0">
              <a:latin typeface="+mj-lt"/>
            </a:endParaRPr>
          </a:p>
        </p:txBody>
      </p:sp>
    </p:spTree>
    <p:extLst>
      <p:ext uri="{BB962C8B-B14F-4D97-AF65-F5344CB8AC3E}">
        <p14:creationId xmlns:p14="http://schemas.microsoft.com/office/powerpoint/2010/main" val="31042687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79388" y="692696"/>
            <a:ext cx="8785225" cy="1008062"/>
          </a:xfrm>
        </p:spPr>
        <p:txBody>
          <a:bodyPr rtlCol="0" anchor="t"/>
          <a:lstStyle/>
          <a:p>
            <a:pPr eaLnBrk="1" fontAlgn="auto" hangingPunct="1">
              <a:spcAft>
                <a:spcPts val="0"/>
              </a:spcAft>
              <a:defRPr/>
            </a:pPr>
            <a:r>
              <a:rPr lang="de-DE" sz="3000" dirty="0" smtClean="0"/>
              <a:t>Quellen</a:t>
            </a:r>
            <a:endParaRPr lang="de-DE" sz="3000" dirty="0"/>
          </a:p>
        </p:txBody>
      </p:sp>
      <p:sp>
        <p:nvSpPr>
          <p:cNvPr id="8" name="Inhaltsplatzhalter 7"/>
          <p:cNvSpPr>
            <a:spLocks noGrp="1"/>
          </p:cNvSpPr>
          <p:nvPr>
            <p:ph idx="13"/>
          </p:nvPr>
        </p:nvSpPr>
        <p:spPr>
          <a:xfrm>
            <a:off x="179388" y="1628800"/>
            <a:ext cx="8785225" cy="5976664"/>
          </a:xfrm>
        </p:spPr>
        <p:txBody>
          <a:bodyPr rtlCol="0">
            <a:noAutofit/>
          </a:bodyPr>
          <a:lstStyle/>
          <a:p>
            <a:pPr>
              <a:defRPr/>
            </a:pPr>
            <a:r>
              <a:rPr lang="de-DE" sz="1100" dirty="0"/>
              <a:t>Kempf, H.-D. (2010): Die Neue Rückenschule. Das Praxishandbuch. Springer: Heidelberg</a:t>
            </a:r>
            <a:br>
              <a:rPr lang="de-DE" sz="1100" dirty="0"/>
            </a:br>
            <a:r>
              <a:rPr lang="de-DE" sz="1100" dirty="0"/>
              <a:t>Buchvorschau: http://www.springer.com/medicine/physical/book/978-3-540-89536-7 </a:t>
            </a:r>
          </a:p>
          <a:p>
            <a:pPr>
              <a:defRPr/>
            </a:pPr>
            <a:r>
              <a:rPr lang="de-DE" sz="1100" dirty="0" smtClean="0"/>
              <a:t>KKH </a:t>
            </a:r>
            <a:r>
              <a:rPr lang="de-DE" sz="1100" dirty="0"/>
              <a:t>Kaufmännische Krankenkasse (2008): Beweglich? Muskel-Skelett-Erkrankungen – Ursachen, Risikofaktoren und präventive Ansätze. Berlin: Springer</a:t>
            </a:r>
            <a:br>
              <a:rPr lang="de-DE" sz="1100" dirty="0"/>
            </a:br>
            <a:r>
              <a:rPr lang="de-DE" sz="1100" dirty="0"/>
              <a:t>Buchvorschau: http://www.springerlink.com/content/gw51g80846615617/ </a:t>
            </a:r>
          </a:p>
          <a:p>
            <a:pPr>
              <a:defRPr/>
            </a:pPr>
            <a:r>
              <a:rPr lang="de-DE" sz="1100" dirty="0" smtClean="0"/>
              <a:t>Initiative </a:t>
            </a:r>
            <a:r>
              <a:rPr lang="de-DE" sz="1100" dirty="0"/>
              <a:t>Gesundheit und Arbeit (</a:t>
            </a:r>
            <a:r>
              <a:rPr lang="de-DE" sz="1100" dirty="0" err="1"/>
              <a:t>iga</a:t>
            </a:r>
            <a:r>
              <a:rPr lang="de-DE" sz="1100" dirty="0"/>
              <a:t>) (2015): Wirksamkeit und Nutzen betrieblicher Prävention. </a:t>
            </a:r>
            <a:r>
              <a:rPr lang="de-DE" sz="1100" dirty="0" err="1"/>
              <a:t>iga.Report</a:t>
            </a:r>
            <a:r>
              <a:rPr lang="de-DE" sz="1100" dirty="0"/>
              <a:t> 28. Berlin</a:t>
            </a:r>
            <a:br>
              <a:rPr lang="de-DE" sz="1100" dirty="0"/>
            </a:br>
            <a:r>
              <a:rPr lang="de-DE" sz="1100" dirty="0"/>
              <a:t>Link: http://www.iga-info.de/veroeffentlichungen/igareporte/igareport-28/ </a:t>
            </a:r>
          </a:p>
          <a:p>
            <a:pPr>
              <a:defRPr/>
            </a:pPr>
            <a:r>
              <a:rPr lang="de-DE" sz="1100" dirty="0" smtClean="0"/>
              <a:t>Initiative </a:t>
            </a:r>
            <a:r>
              <a:rPr lang="de-DE" sz="1100" dirty="0"/>
              <a:t>Gesundheit und </a:t>
            </a:r>
            <a:r>
              <a:rPr lang="de-DE" sz="1100" dirty="0" smtClean="0"/>
              <a:t>Arbeit (</a:t>
            </a:r>
            <a:r>
              <a:rPr lang="de-DE" sz="1100" dirty="0" err="1" smtClean="0"/>
              <a:t>iga</a:t>
            </a:r>
            <a:r>
              <a:rPr lang="de-DE" sz="1100" dirty="0" smtClean="0"/>
              <a:t>) </a:t>
            </a:r>
            <a:r>
              <a:rPr lang="de-DE" sz="1100" dirty="0"/>
              <a:t>(2011): </a:t>
            </a:r>
            <a:r>
              <a:rPr lang="de-DE" sz="1100" dirty="0" err="1"/>
              <a:t>igaCheck</a:t>
            </a:r>
            <a:r>
              <a:rPr lang="de-DE" sz="1100" dirty="0"/>
              <a:t> zur Erfassung beruflicher Anforderungen, Belastungen und Gefährdungen - Report und Software (</a:t>
            </a:r>
            <a:r>
              <a:rPr lang="de-DE" sz="1100" dirty="0" err="1"/>
              <a:t>iga.Report</a:t>
            </a:r>
            <a:r>
              <a:rPr lang="de-DE" sz="1100" dirty="0"/>
              <a:t> 19). </a:t>
            </a:r>
            <a:r>
              <a:rPr lang="de-DE" sz="1100" dirty="0" smtClean="0"/>
              <a:t>Essen</a:t>
            </a:r>
            <a:br>
              <a:rPr lang="de-DE" sz="1100" dirty="0" smtClean="0"/>
            </a:br>
            <a:r>
              <a:rPr lang="de-DE" sz="1100" dirty="0"/>
              <a:t>Link: http://www.iga-info.de/veroeffentlichungen/iga-reporte/iga-report-19.html </a:t>
            </a:r>
          </a:p>
          <a:p>
            <a:pPr>
              <a:defRPr/>
            </a:pPr>
            <a:r>
              <a:rPr lang="de-DE" sz="1100" dirty="0" smtClean="0"/>
              <a:t>Initiative </a:t>
            </a:r>
            <a:r>
              <a:rPr lang="de-DE" sz="1100" dirty="0"/>
              <a:t>Gesundheit und Arbeit (</a:t>
            </a:r>
            <a:r>
              <a:rPr lang="de-DE" sz="1100" dirty="0" err="1"/>
              <a:t>iga</a:t>
            </a:r>
            <a:r>
              <a:rPr lang="de-DE" sz="1100" dirty="0"/>
              <a:t>) (2008): Wirksamkeit und Nutzen betrieblicher Gesundheitsförderung und Prävention. </a:t>
            </a:r>
            <a:r>
              <a:rPr lang="de-DE" sz="1100" dirty="0" err="1"/>
              <a:t>iga.Report</a:t>
            </a:r>
            <a:r>
              <a:rPr lang="de-DE" sz="1100" dirty="0"/>
              <a:t> 13. Essen</a:t>
            </a:r>
            <a:br>
              <a:rPr lang="de-DE" sz="1100" dirty="0"/>
            </a:br>
            <a:r>
              <a:rPr lang="de-DE" sz="1100" dirty="0"/>
              <a:t>Link: http://www.iga-info.de/veroeffentlichungen/iga-reporte/iga-report-13.html </a:t>
            </a:r>
          </a:p>
          <a:p>
            <a:pPr>
              <a:defRPr/>
            </a:pPr>
            <a:r>
              <a:rPr lang="de-DE" sz="1100" dirty="0" smtClean="0"/>
              <a:t>Statistisches </a:t>
            </a:r>
            <a:r>
              <a:rPr lang="de-DE" sz="1100" dirty="0"/>
              <a:t>Bundesamt (2010): Krankheitskosten. Fachserie 12, Reihe 7.2. Wiesbaden</a:t>
            </a:r>
            <a:br>
              <a:rPr lang="de-DE" sz="1100" dirty="0"/>
            </a:br>
            <a:r>
              <a:rPr lang="de-DE" sz="1100" dirty="0"/>
              <a:t>Link: https://www.destatis.de/DE/ZahlenFakten/GesellschaftStaat/Gesundheit/Krankheitskosten/Krankheitskosten.html </a:t>
            </a:r>
          </a:p>
          <a:p>
            <a:pPr>
              <a:defRPr/>
            </a:pPr>
            <a:r>
              <a:rPr lang="de-DE" sz="1100" dirty="0"/>
              <a:t>Steinke, M. &amp; Badura, B. (2011): </a:t>
            </a:r>
            <a:r>
              <a:rPr lang="de-DE" sz="1100" dirty="0" err="1"/>
              <a:t>Präsentismus</a:t>
            </a:r>
            <a:r>
              <a:rPr lang="de-DE" sz="1100" dirty="0"/>
              <a:t>: Das kann teuer werden. Die BKK 04/2011,  247-251</a:t>
            </a:r>
          </a:p>
          <a:p>
            <a:pPr>
              <a:defRPr/>
            </a:pPr>
            <a:r>
              <a:rPr lang="de-DE" sz="1100" dirty="0" err="1"/>
              <a:t>Zimolong</a:t>
            </a:r>
            <a:r>
              <a:rPr lang="de-DE" sz="1100" dirty="0"/>
              <a:t>, B.; Elke, G.; Bierhoff, H.-W. (2007): Den Rücken stärken. Grundlagen und Programme der betrieblichen Gesundheitsförderung. Göttingen: </a:t>
            </a:r>
            <a:r>
              <a:rPr lang="de-DE" sz="1100" dirty="0" err="1"/>
              <a:t>Hogrefe</a:t>
            </a:r>
            <a:r>
              <a:rPr lang="de-DE" sz="1100" dirty="0"/>
              <a:t/>
            </a:r>
            <a:br>
              <a:rPr lang="de-DE" sz="1100" dirty="0"/>
            </a:br>
            <a:r>
              <a:rPr lang="de-DE" sz="1100" dirty="0"/>
              <a:t>Buchvorschau: http://verlag-hanshuber.ciando.com/ebook/bid-14138-den-ruecken-staerken-grundlagen-und-programme-der-betrieblichen-gesundheitsfoerderung/einblick/ </a:t>
            </a:r>
          </a:p>
          <a:p>
            <a:pPr>
              <a:defRPr/>
            </a:pPr>
            <a:r>
              <a:rPr lang="de-DE" sz="1100" dirty="0"/>
              <a:t>OSHA (European Agency </a:t>
            </a:r>
            <a:r>
              <a:rPr lang="de-DE" sz="1100" dirty="0" err="1"/>
              <a:t>for</a:t>
            </a:r>
            <a:r>
              <a:rPr lang="de-DE" sz="1100" dirty="0"/>
              <a:t> </a:t>
            </a:r>
            <a:r>
              <a:rPr lang="de-DE" sz="1100" dirty="0" err="1"/>
              <a:t>Safety</a:t>
            </a:r>
            <a:r>
              <a:rPr lang="de-DE" sz="1100" dirty="0"/>
              <a:t> </a:t>
            </a:r>
            <a:r>
              <a:rPr lang="de-DE" sz="1100" dirty="0" err="1"/>
              <a:t>and</a:t>
            </a:r>
            <a:r>
              <a:rPr lang="de-DE" sz="1100" dirty="0"/>
              <a:t> </a:t>
            </a:r>
            <a:r>
              <a:rPr lang="de-DE" sz="1100" dirty="0" err="1"/>
              <a:t>Health</a:t>
            </a:r>
            <a:r>
              <a:rPr lang="de-DE" sz="1100" dirty="0"/>
              <a:t> </a:t>
            </a:r>
            <a:r>
              <a:rPr lang="de-DE" sz="1100" dirty="0" err="1"/>
              <a:t>at</a:t>
            </a:r>
            <a:r>
              <a:rPr lang="de-DE" sz="1100" dirty="0"/>
              <a:t> Work) (2010): OSH in </a:t>
            </a:r>
            <a:r>
              <a:rPr lang="de-DE" sz="1100" dirty="0" err="1"/>
              <a:t>figures</a:t>
            </a:r>
            <a:r>
              <a:rPr lang="de-DE" sz="1100" dirty="0"/>
              <a:t>: Work-</a:t>
            </a:r>
            <a:r>
              <a:rPr lang="de-DE" sz="1100" dirty="0" err="1"/>
              <a:t>related</a:t>
            </a:r>
            <a:r>
              <a:rPr lang="de-DE" sz="1100" dirty="0"/>
              <a:t> </a:t>
            </a:r>
            <a:r>
              <a:rPr lang="de-DE" sz="1100" dirty="0" err="1"/>
              <a:t>musculoskeletal</a:t>
            </a:r>
            <a:r>
              <a:rPr lang="de-DE" sz="1100" dirty="0"/>
              <a:t> </a:t>
            </a:r>
            <a:r>
              <a:rPr lang="de-DE" sz="1100" dirty="0" err="1"/>
              <a:t>disorders</a:t>
            </a:r>
            <a:r>
              <a:rPr lang="de-DE" sz="1100" dirty="0"/>
              <a:t> in </a:t>
            </a:r>
            <a:r>
              <a:rPr lang="de-DE" sz="1100" dirty="0" err="1"/>
              <a:t>the</a:t>
            </a:r>
            <a:r>
              <a:rPr lang="de-DE" sz="1100" dirty="0"/>
              <a:t> EU - Facts </a:t>
            </a:r>
            <a:r>
              <a:rPr lang="de-DE" sz="1100" dirty="0" err="1"/>
              <a:t>and</a:t>
            </a:r>
            <a:r>
              <a:rPr lang="de-DE" sz="1100" dirty="0"/>
              <a:t> </a:t>
            </a:r>
            <a:r>
              <a:rPr lang="de-DE" sz="1100" dirty="0" err="1"/>
              <a:t>figures</a:t>
            </a:r>
            <a:r>
              <a:rPr lang="de-DE" sz="1100" dirty="0"/>
              <a:t>. Luxembourg</a:t>
            </a:r>
            <a:br>
              <a:rPr lang="de-DE" sz="1100" dirty="0"/>
            </a:br>
            <a:r>
              <a:rPr lang="de-DE" sz="1100" dirty="0"/>
              <a:t>Link: http://osha.europa.eu/en/publications/reports/TERO09009ENC/view </a:t>
            </a:r>
          </a:p>
          <a:p>
            <a:pPr>
              <a:defRPr/>
            </a:pPr>
            <a:r>
              <a:rPr lang="de-DE" sz="1100" dirty="0" smtClean="0"/>
              <a:t>OSHA </a:t>
            </a:r>
            <a:r>
              <a:rPr lang="de-DE" sz="1100" dirty="0"/>
              <a:t>(European Agency </a:t>
            </a:r>
            <a:r>
              <a:rPr lang="de-DE" sz="1100" dirty="0" err="1"/>
              <a:t>for</a:t>
            </a:r>
            <a:r>
              <a:rPr lang="de-DE" sz="1100" dirty="0"/>
              <a:t> </a:t>
            </a:r>
            <a:r>
              <a:rPr lang="de-DE" sz="1100" dirty="0" err="1"/>
              <a:t>Safety</a:t>
            </a:r>
            <a:r>
              <a:rPr lang="de-DE" sz="1100" dirty="0"/>
              <a:t> </a:t>
            </a:r>
            <a:r>
              <a:rPr lang="de-DE" sz="1100" dirty="0" err="1"/>
              <a:t>and</a:t>
            </a:r>
            <a:r>
              <a:rPr lang="de-DE" sz="1100" dirty="0"/>
              <a:t> </a:t>
            </a:r>
            <a:r>
              <a:rPr lang="de-DE" sz="1100" dirty="0" err="1"/>
              <a:t>Health</a:t>
            </a:r>
            <a:r>
              <a:rPr lang="de-DE" sz="1100" dirty="0"/>
              <a:t> </a:t>
            </a:r>
            <a:r>
              <a:rPr lang="de-DE" sz="1100" dirty="0" err="1"/>
              <a:t>at</a:t>
            </a:r>
            <a:r>
              <a:rPr lang="de-DE" sz="1100" dirty="0"/>
              <a:t> Work) (2000): Facts - Arbeitsbedingten Muskel- und Skeletterkrankungen vorbeugen. Luxembourg</a:t>
            </a:r>
            <a:br>
              <a:rPr lang="de-DE" sz="1100" dirty="0"/>
            </a:br>
            <a:r>
              <a:rPr lang="de-DE" sz="1100" dirty="0"/>
              <a:t>Link: http://osha.europa.eu/de/publications/factsheets/4 </a:t>
            </a:r>
          </a:p>
        </p:txBody>
      </p:sp>
    </p:spTree>
    <p:extLst>
      <p:ext uri="{BB962C8B-B14F-4D97-AF65-F5344CB8AC3E}">
        <p14:creationId xmlns:p14="http://schemas.microsoft.com/office/powerpoint/2010/main" val="36962950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611560" y="1916832"/>
            <a:ext cx="7969440" cy="4248472"/>
          </a:xfrm>
        </p:spPr>
        <p:txBody>
          <a:bodyPr>
            <a:normAutofit fontScale="70000" lnSpcReduction="20000"/>
          </a:bodyPr>
          <a:lstStyle/>
          <a:p>
            <a:pPr>
              <a:lnSpc>
                <a:spcPct val="120000"/>
              </a:lnSpc>
            </a:pPr>
            <a:r>
              <a:rPr lang="de-DE" sz="2600" dirty="0"/>
              <a:t>gesundheitliche Probleme des Bewegungsapparates</a:t>
            </a:r>
          </a:p>
          <a:p>
            <a:pPr lvl="1">
              <a:lnSpc>
                <a:spcPct val="120000"/>
              </a:lnSpc>
            </a:pPr>
            <a:r>
              <a:rPr lang="de-DE" sz="2300" dirty="0"/>
              <a:t>betroffen sind: Muskeln und Sehnen, das Skelett, die Knorpel, das Gefäßsystem, die Bänder und Nerven </a:t>
            </a:r>
          </a:p>
          <a:p>
            <a:pPr>
              <a:lnSpc>
                <a:spcPct val="120000"/>
              </a:lnSpc>
            </a:pPr>
            <a:r>
              <a:rPr lang="de-DE" sz="2600" dirty="0"/>
              <a:t>umfassen mehr als 150 Erkrankungsbilder und Syndrome, </a:t>
            </a:r>
          </a:p>
          <a:p>
            <a:pPr lvl="1">
              <a:lnSpc>
                <a:spcPct val="120000"/>
              </a:lnSpc>
            </a:pPr>
            <a:r>
              <a:rPr lang="de-DE" sz="2300" dirty="0"/>
              <a:t>von akuten Erkrankungen mit plötzlichem Beginn </a:t>
            </a:r>
          </a:p>
          <a:p>
            <a:pPr lvl="1">
              <a:lnSpc>
                <a:spcPct val="120000"/>
              </a:lnSpc>
            </a:pPr>
            <a:r>
              <a:rPr lang="de-DE" sz="2300" dirty="0"/>
              <a:t>über solche mit kurzer Dauer </a:t>
            </a:r>
          </a:p>
          <a:p>
            <a:pPr lvl="1">
              <a:lnSpc>
                <a:spcPct val="120000"/>
              </a:lnSpc>
            </a:pPr>
            <a:r>
              <a:rPr lang="de-DE" sz="2300" dirty="0"/>
              <a:t>bis hin zu lebenslangen </a:t>
            </a:r>
            <a:r>
              <a:rPr lang="de-DE" sz="2300" dirty="0" smtClean="0"/>
              <a:t>Beeinträchtigungen</a:t>
            </a:r>
          </a:p>
          <a:p>
            <a:pPr lvl="1">
              <a:lnSpc>
                <a:spcPct val="120000"/>
              </a:lnSpc>
              <a:buFont typeface="Wingdings" panose="05000000000000000000" pitchFamily="2" charset="2"/>
              <a:buChar char="Ø"/>
            </a:pPr>
            <a:r>
              <a:rPr lang="de-DE" sz="2300" dirty="0" smtClean="0"/>
              <a:t>im </a:t>
            </a:r>
            <a:r>
              <a:rPr lang="de-DE" sz="2300" dirty="0"/>
              <a:t>klinischen Erscheinungsbild sehr heterogen</a:t>
            </a:r>
          </a:p>
          <a:p>
            <a:pPr>
              <a:lnSpc>
                <a:spcPct val="120000"/>
              </a:lnSpc>
            </a:pPr>
            <a:r>
              <a:rPr lang="de-DE" sz="2600" dirty="0"/>
              <a:t>Muskel- und Skeletterkrankungen mit einem Viertel der Gesamtfehlzeiten wichtigste Erkrankung</a:t>
            </a:r>
          </a:p>
          <a:p>
            <a:pPr>
              <a:lnSpc>
                <a:spcPct val="120000"/>
              </a:lnSpc>
            </a:pPr>
            <a:r>
              <a:rPr lang="de-DE" sz="2600" dirty="0"/>
              <a:t>die Pathogenese ist häufig multikausal</a:t>
            </a:r>
          </a:p>
          <a:p>
            <a:pPr>
              <a:lnSpc>
                <a:spcPct val="120000"/>
              </a:lnSpc>
            </a:pPr>
            <a:r>
              <a:rPr lang="de-DE" sz="2600" dirty="0" smtClean="0"/>
              <a:t>weltweit </a:t>
            </a:r>
            <a:r>
              <a:rPr lang="de-DE" sz="2600" dirty="0"/>
              <a:t>Hauptursache chronischer Schmerzen, </a:t>
            </a:r>
            <a:r>
              <a:rPr lang="de-DE" sz="2600" dirty="0" smtClean="0"/>
              <a:t>körperlicher </a:t>
            </a:r>
            <a:r>
              <a:rPr lang="de-DE" sz="2600" dirty="0"/>
              <a:t>Funktionseinschränkungen und Verlust an Lebensqualität</a:t>
            </a:r>
          </a:p>
        </p:txBody>
      </p:sp>
      <p:sp>
        <p:nvSpPr>
          <p:cNvPr id="3" name="Inhaltsplatzhalter 2"/>
          <p:cNvSpPr>
            <a:spLocks noGrp="1"/>
          </p:cNvSpPr>
          <p:nvPr>
            <p:ph idx="11"/>
          </p:nvPr>
        </p:nvSpPr>
        <p:spPr>
          <a:xfrm>
            <a:off x="642789" y="1268761"/>
            <a:ext cx="7756163" cy="777279"/>
          </a:xfrm>
        </p:spPr>
        <p:txBody>
          <a:bodyPr/>
          <a:lstStyle/>
          <a:p>
            <a:r>
              <a:rPr lang="de-DE" dirty="0" smtClean="0"/>
              <a:t>Definition: </a:t>
            </a:r>
            <a:r>
              <a:rPr lang="de-DE" dirty="0"/>
              <a:t>Muskel-Skelett-Erkrankungen (MSE</a:t>
            </a:r>
            <a:r>
              <a:rPr lang="de-DE" dirty="0" smtClean="0"/>
              <a:t>)</a:t>
            </a:r>
            <a:endParaRPr lang="de-DE" dirty="0"/>
          </a:p>
        </p:txBody>
      </p:sp>
      <p:sp>
        <p:nvSpPr>
          <p:cNvPr id="4" name="Textfeld 4"/>
          <p:cNvSpPr txBox="1">
            <a:spLocks noChangeArrowheads="1"/>
          </p:cNvSpPr>
          <p:nvPr/>
        </p:nvSpPr>
        <p:spPr bwMode="auto">
          <a:xfrm>
            <a:off x="553028" y="6309320"/>
            <a:ext cx="392126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a:solidFill>
                  <a:schemeClr val="bg1">
                    <a:lumMod val="50000"/>
                  </a:schemeClr>
                </a:solidFill>
                <a:latin typeface="+mj-lt"/>
                <a:cs typeface="Arial" charset="0"/>
              </a:rPr>
              <a:t>Quelle: </a:t>
            </a:r>
            <a:r>
              <a:rPr lang="de-DE" sz="900" dirty="0" smtClean="0">
                <a:solidFill>
                  <a:schemeClr val="bg1">
                    <a:lumMod val="50000"/>
                  </a:schemeClr>
                </a:solidFill>
                <a:latin typeface="+mj-lt"/>
                <a:cs typeface="Arial" charset="0"/>
              </a:rPr>
              <a:t>Barthelmes 2010</a:t>
            </a:r>
            <a:r>
              <a:rPr lang="de-DE" sz="900" dirty="0">
                <a:solidFill>
                  <a:schemeClr val="bg1">
                    <a:lumMod val="50000"/>
                  </a:schemeClr>
                </a:solidFill>
                <a:latin typeface="+mj-lt"/>
                <a:cs typeface="Arial" charset="0"/>
              </a:rPr>
              <a:t>;</a:t>
            </a:r>
            <a:r>
              <a:rPr lang="de-DE" sz="900" dirty="0" smtClean="0">
                <a:solidFill>
                  <a:schemeClr val="bg1">
                    <a:lumMod val="50000"/>
                  </a:schemeClr>
                </a:solidFill>
                <a:latin typeface="+mj-lt"/>
                <a:cs typeface="Arial" charset="0"/>
              </a:rPr>
              <a:t> </a:t>
            </a:r>
            <a:r>
              <a:rPr lang="de-DE" sz="900" dirty="0" err="1">
                <a:solidFill>
                  <a:schemeClr val="bg1">
                    <a:lumMod val="50000"/>
                  </a:schemeClr>
                </a:solidFill>
                <a:latin typeface="+mj-lt"/>
                <a:cs typeface="Arial" charset="0"/>
              </a:rPr>
              <a:t>BAuA</a:t>
            </a:r>
            <a:r>
              <a:rPr lang="de-DE" sz="900" dirty="0">
                <a:solidFill>
                  <a:schemeClr val="bg1">
                    <a:lumMod val="50000"/>
                  </a:schemeClr>
                </a:solidFill>
                <a:latin typeface="+mj-lt"/>
                <a:cs typeface="Arial" charset="0"/>
              </a:rPr>
              <a:t> </a:t>
            </a:r>
            <a:r>
              <a:rPr lang="de-DE" sz="900" dirty="0" smtClean="0">
                <a:solidFill>
                  <a:schemeClr val="bg1">
                    <a:lumMod val="50000"/>
                  </a:schemeClr>
                </a:solidFill>
                <a:latin typeface="+mj-lt"/>
                <a:cs typeface="Arial" charset="0"/>
              </a:rPr>
              <a:t>2009; </a:t>
            </a:r>
            <a:r>
              <a:rPr lang="de-DE" sz="900" dirty="0">
                <a:solidFill>
                  <a:schemeClr val="bg1">
                    <a:lumMod val="50000"/>
                  </a:schemeClr>
                </a:solidFill>
                <a:latin typeface="+mj-lt"/>
                <a:cs typeface="Arial" charset="0"/>
              </a:rPr>
              <a:t>OSHA 2010, S. </a:t>
            </a:r>
            <a:r>
              <a:rPr lang="de-DE" sz="900" dirty="0" smtClean="0">
                <a:solidFill>
                  <a:schemeClr val="bg1">
                    <a:lumMod val="50000"/>
                  </a:schemeClr>
                </a:solidFill>
                <a:latin typeface="+mj-lt"/>
                <a:cs typeface="Arial" charset="0"/>
              </a:rPr>
              <a:t>13; BKK </a:t>
            </a:r>
            <a:r>
              <a:rPr lang="de-DE" sz="900" dirty="0">
                <a:solidFill>
                  <a:schemeClr val="bg1">
                    <a:lumMod val="50000"/>
                  </a:schemeClr>
                </a:solidFill>
                <a:latin typeface="+mj-lt"/>
                <a:cs typeface="Arial" charset="0"/>
              </a:rPr>
              <a:t>Dachverband </a:t>
            </a:r>
            <a:r>
              <a:rPr lang="de-DE" sz="900" dirty="0" smtClean="0">
                <a:solidFill>
                  <a:schemeClr val="bg1">
                    <a:lumMod val="50000"/>
                  </a:schemeClr>
                </a:solidFill>
                <a:latin typeface="+mj-lt"/>
                <a:cs typeface="Arial" charset="0"/>
              </a:rPr>
              <a:t>2014</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1622196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504" y="632612"/>
            <a:ext cx="8784976" cy="1008112"/>
          </a:xfrm>
        </p:spPr>
        <p:txBody>
          <a:bodyPr/>
          <a:lstStyle/>
          <a:p>
            <a:r>
              <a:rPr lang="de-DE" sz="3500" dirty="0"/>
              <a:t>Die häufigsten Krankheitsarten</a:t>
            </a:r>
          </a:p>
        </p:txBody>
      </p:sp>
      <p:sp>
        <p:nvSpPr>
          <p:cNvPr id="3" name="Inhaltsplatzhalter 2"/>
          <p:cNvSpPr>
            <a:spLocks noGrp="1"/>
          </p:cNvSpPr>
          <p:nvPr>
            <p:ph idx="13"/>
          </p:nvPr>
        </p:nvSpPr>
        <p:spPr>
          <a:xfrm>
            <a:off x="359532" y="1583699"/>
            <a:ext cx="8280920" cy="864096"/>
          </a:xfrm>
          <a:ln>
            <a:solidFill>
              <a:srgbClr val="FDD205"/>
            </a:solidFill>
          </a:ln>
        </p:spPr>
        <p:txBody>
          <a:bodyPr anchor="ctr">
            <a:normAutofit/>
          </a:bodyPr>
          <a:lstStyle/>
          <a:p>
            <a:pPr marL="0" indent="0">
              <a:buNone/>
            </a:pPr>
            <a:r>
              <a:rPr lang="de-DE" sz="2000" dirty="0"/>
              <a:t>Muskel-Skelett-Erkrankungen bilden die bedeutsamste Krankheitsgruppe bei den Arbeitsunfähigkeiten</a:t>
            </a:r>
            <a:r>
              <a:rPr lang="de-DE" sz="2000" dirty="0" smtClean="0"/>
              <a:t>.</a:t>
            </a:r>
            <a:endParaRPr lang="de-DE" sz="2000" dirty="0"/>
          </a:p>
        </p:txBody>
      </p:sp>
      <p:graphicFrame>
        <p:nvGraphicFramePr>
          <p:cNvPr id="4" name="Inhaltsplatzhalter 4"/>
          <p:cNvGraphicFramePr>
            <a:graphicFrameLocks/>
          </p:cNvGraphicFramePr>
          <p:nvPr>
            <p:extLst>
              <p:ext uri="{D42A27DB-BD31-4B8C-83A1-F6EECF244321}">
                <p14:modId xmlns:p14="http://schemas.microsoft.com/office/powerpoint/2010/main" val="3087272478"/>
              </p:ext>
            </p:extLst>
          </p:nvPr>
        </p:nvGraphicFramePr>
        <p:xfrm>
          <a:off x="2411760" y="2901097"/>
          <a:ext cx="6336704" cy="3401935"/>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eck 4"/>
          <p:cNvSpPr/>
          <p:nvPr/>
        </p:nvSpPr>
        <p:spPr>
          <a:xfrm>
            <a:off x="251520" y="2924944"/>
            <a:ext cx="4572000" cy="830997"/>
          </a:xfrm>
          <a:prstGeom prst="rect">
            <a:avLst/>
          </a:prstGeom>
        </p:spPr>
        <p:txBody>
          <a:bodyPr>
            <a:spAutoFit/>
          </a:bodyPr>
          <a:lstStyle/>
          <a:p>
            <a:pPr>
              <a:defRPr sz="2160" b="1" i="0" u="none" strike="noStrike" kern="1200" baseline="0">
                <a:solidFill>
                  <a:prstClr val="black"/>
                </a:solidFill>
                <a:latin typeface="+mn-lt"/>
                <a:ea typeface="+mn-ea"/>
                <a:cs typeface="+mn-cs"/>
              </a:defRPr>
            </a:pPr>
            <a:r>
              <a:rPr lang="de-DE" sz="1600" b="1" dirty="0">
                <a:solidFill>
                  <a:schemeClr val="bg1">
                    <a:lumMod val="50000"/>
                  </a:schemeClr>
                </a:solidFill>
              </a:rPr>
              <a:t>AU-Tage - Verteilung der wichtigsten </a:t>
            </a:r>
            <a:r>
              <a:rPr lang="de-DE" sz="1600" b="1" dirty="0" smtClean="0">
                <a:solidFill>
                  <a:schemeClr val="bg1">
                    <a:lumMod val="50000"/>
                  </a:schemeClr>
                </a:solidFill>
              </a:rPr>
              <a:t>Diagnosehauptgruppen bei </a:t>
            </a:r>
            <a:br>
              <a:rPr lang="de-DE" sz="1600" b="1" dirty="0" smtClean="0">
                <a:solidFill>
                  <a:schemeClr val="bg1">
                    <a:lumMod val="50000"/>
                  </a:schemeClr>
                </a:solidFill>
              </a:rPr>
            </a:br>
            <a:r>
              <a:rPr lang="de-DE" sz="1600" b="1" dirty="0" smtClean="0">
                <a:solidFill>
                  <a:schemeClr val="bg1">
                    <a:lumMod val="50000"/>
                  </a:schemeClr>
                </a:solidFill>
              </a:rPr>
              <a:t>den Beschäftigten</a:t>
            </a:r>
            <a:endParaRPr lang="de-DE" sz="1600" b="1" dirty="0">
              <a:solidFill>
                <a:schemeClr val="bg1">
                  <a:lumMod val="50000"/>
                </a:schemeClr>
              </a:solidFill>
            </a:endParaRPr>
          </a:p>
        </p:txBody>
      </p:sp>
      <p:sp>
        <p:nvSpPr>
          <p:cNvPr id="6" name="Textfeld 4"/>
          <p:cNvSpPr txBox="1">
            <a:spLocks noChangeArrowheads="1"/>
          </p:cNvSpPr>
          <p:nvPr/>
        </p:nvSpPr>
        <p:spPr bwMode="auto">
          <a:xfrm>
            <a:off x="251520" y="6309320"/>
            <a:ext cx="52431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a:solidFill>
                  <a:schemeClr val="bg1">
                    <a:lumMod val="50000"/>
                  </a:schemeClr>
                </a:solidFill>
                <a:latin typeface="+mj-lt"/>
                <a:cs typeface="Arial" charset="0"/>
              </a:rPr>
              <a:t>Quelle</a:t>
            </a:r>
            <a:r>
              <a:rPr lang="de-DE" sz="900" dirty="0">
                <a:solidFill>
                  <a:schemeClr val="bg1">
                    <a:lumMod val="50000"/>
                  </a:schemeClr>
                </a:solidFill>
                <a:latin typeface="+mj-lt"/>
                <a:cs typeface="Arial" charset="0"/>
              </a:rPr>
              <a:t>: BKK Dachverband </a:t>
            </a:r>
            <a:r>
              <a:rPr lang="de-DE" sz="900" dirty="0" smtClean="0">
                <a:solidFill>
                  <a:schemeClr val="bg1">
                    <a:lumMod val="50000"/>
                  </a:schemeClr>
                </a:solidFill>
                <a:latin typeface="+mj-lt"/>
                <a:cs typeface="Arial" charset="0"/>
              </a:rPr>
              <a:t>2015, </a:t>
            </a:r>
            <a:r>
              <a:rPr lang="de-DE" sz="900" dirty="0">
                <a:solidFill>
                  <a:schemeClr val="bg1">
                    <a:lumMod val="50000"/>
                  </a:schemeClr>
                </a:solidFill>
                <a:latin typeface="+mj-lt"/>
                <a:cs typeface="Arial" charset="0"/>
              </a:rPr>
              <a:t>S. </a:t>
            </a:r>
            <a:r>
              <a:rPr lang="de-DE" sz="900" dirty="0" smtClean="0">
                <a:solidFill>
                  <a:schemeClr val="bg1">
                    <a:lumMod val="50000"/>
                  </a:schemeClr>
                </a:solidFill>
                <a:latin typeface="+mj-lt"/>
                <a:cs typeface="Arial" charset="0"/>
              </a:rPr>
              <a:t>37 / Anteile der AU-Tage der pflichtversicherten Beschäftigten in Prozent</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2710865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323528" y="692696"/>
            <a:ext cx="8784976" cy="1008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500" dirty="0">
                <a:solidFill>
                  <a:schemeClr val="bg1">
                    <a:lumMod val="50000"/>
                  </a:schemeClr>
                </a:solidFill>
              </a:rPr>
              <a:t>Muskel- und Skeletterkrankungen </a:t>
            </a:r>
            <a:r>
              <a:rPr lang="de-DE" sz="3500" dirty="0" smtClean="0">
                <a:solidFill>
                  <a:schemeClr val="bg1">
                    <a:lumMod val="50000"/>
                  </a:schemeClr>
                </a:solidFill>
              </a:rPr>
              <a:t>nach </a:t>
            </a:r>
            <a:r>
              <a:rPr lang="de-DE" sz="3500" dirty="0">
                <a:solidFill>
                  <a:schemeClr val="bg1">
                    <a:lumMod val="50000"/>
                  </a:schemeClr>
                </a:solidFill>
              </a:rPr>
              <a:t>Diagnoseuntergruppen (Fälle)</a:t>
            </a:r>
          </a:p>
        </p:txBody>
      </p:sp>
      <p:graphicFrame>
        <p:nvGraphicFramePr>
          <p:cNvPr id="3" name="Diagramm 2"/>
          <p:cNvGraphicFramePr/>
          <p:nvPr>
            <p:extLst>
              <p:ext uri="{D42A27DB-BD31-4B8C-83A1-F6EECF244321}">
                <p14:modId xmlns:p14="http://schemas.microsoft.com/office/powerpoint/2010/main" val="3571869007"/>
              </p:ext>
            </p:extLst>
          </p:nvPr>
        </p:nvGraphicFramePr>
        <p:xfrm>
          <a:off x="467544" y="2492896"/>
          <a:ext cx="3456384"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Diagramm 3"/>
          <p:cNvGraphicFramePr/>
          <p:nvPr>
            <p:extLst>
              <p:ext uri="{D42A27DB-BD31-4B8C-83A1-F6EECF244321}">
                <p14:modId xmlns:p14="http://schemas.microsoft.com/office/powerpoint/2010/main" val="2885472742"/>
              </p:ext>
            </p:extLst>
          </p:nvPr>
        </p:nvGraphicFramePr>
        <p:xfrm>
          <a:off x="4139952" y="2132856"/>
          <a:ext cx="4536504" cy="424847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feld 4"/>
          <p:cNvSpPr txBox="1">
            <a:spLocks noChangeArrowheads="1"/>
          </p:cNvSpPr>
          <p:nvPr/>
        </p:nvSpPr>
        <p:spPr bwMode="auto">
          <a:xfrm>
            <a:off x="553028" y="6309320"/>
            <a:ext cx="50270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smtClean="0">
                <a:solidFill>
                  <a:schemeClr val="bg1">
                    <a:lumMod val="50000"/>
                  </a:schemeClr>
                </a:solidFill>
                <a:latin typeface="+mj-lt"/>
                <a:cs typeface="Arial" charset="0"/>
              </a:rPr>
              <a:t>Quelle: </a:t>
            </a:r>
            <a:r>
              <a:rPr lang="de-DE" sz="900" dirty="0" smtClean="0">
                <a:solidFill>
                  <a:schemeClr val="bg1">
                    <a:lumMod val="50000"/>
                  </a:schemeClr>
                </a:solidFill>
                <a:latin typeface="+mj-lt"/>
                <a:cs typeface="Arial" charset="0"/>
              </a:rPr>
              <a:t>BKK Dachverband 2015, S. 83 / AU-Kennzahlen der Mitglieder ohne Rentner</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3008074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323528" y="692696"/>
            <a:ext cx="8784976" cy="100811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smtClean="0">
                <a:solidFill>
                  <a:schemeClr val="bg1">
                    <a:lumMod val="50000"/>
                  </a:schemeClr>
                </a:solidFill>
              </a:rPr>
              <a:t>Arbeitsunfähigkeitstage bei Muskel-Skeletterkrankungen </a:t>
            </a:r>
            <a:r>
              <a:rPr lang="de-DE" sz="2800" dirty="0" err="1">
                <a:solidFill>
                  <a:schemeClr val="bg1">
                    <a:lumMod val="50000"/>
                  </a:schemeClr>
                </a:solidFill>
              </a:rPr>
              <a:t>versechsfachen</a:t>
            </a:r>
            <a:r>
              <a:rPr lang="de-DE" sz="2800" dirty="0">
                <a:solidFill>
                  <a:schemeClr val="bg1">
                    <a:lumMod val="50000"/>
                  </a:schemeClr>
                </a:solidFill>
              </a:rPr>
              <a:t> sich mit zunehmendem Alter </a:t>
            </a:r>
            <a:r>
              <a:rPr lang="de-DE" sz="3000" dirty="0">
                <a:solidFill>
                  <a:schemeClr val="bg1">
                    <a:lumMod val="50000"/>
                  </a:schemeClr>
                </a:solidFill>
              </a:rPr>
              <a:t>	</a:t>
            </a:r>
          </a:p>
        </p:txBody>
      </p:sp>
      <p:sp>
        <p:nvSpPr>
          <p:cNvPr id="5" name="Rechteck 4"/>
          <p:cNvSpPr/>
          <p:nvPr/>
        </p:nvSpPr>
        <p:spPr>
          <a:xfrm>
            <a:off x="1619672" y="2644223"/>
            <a:ext cx="2592288" cy="1200329"/>
          </a:xfrm>
          <a:prstGeom prst="rect">
            <a:avLst/>
          </a:prstGeom>
          <a:ln>
            <a:solidFill>
              <a:srgbClr val="FDD205"/>
            </a:solidFill>
          </a:ln>
        </p:spPr>
        <p:txBody>
          <a:bodyPr wrap="square">
            <a:spAutoFit/>
          </a:bodyPr>
          <a:lstStyle/>
          <a:p>
            <a:r>
              <a:rPr lang="de-DE" sz="1200" dirty="0">
                <a:solidFill>
                  <a:schemeClr val="bg1">
                    <a:lumMod val="50000"/>
                  </a:schemeClr>
                </a:solidFill>
                <a:latin typeface="+mj-lt"/>
              </a:rPr>
              <a:t>Hier ist zwischen den Jüngsten und Ältesten eine Steigerung um das fast Sechsfache zu beobachten. Für alle anderen betrachteten Erkrankungen zeigt sich ein vom Alter weniger abhängiger Verlauf. </a:t>
            </a:r>
          </a:p>
        </p:txBody>
      </p:sp>
      <p:graphicFrame>
        <p:nvGraphicFramePr>
          <p:cNvPr id="7" name="Diagramm 6"/>
          <p:cNvGraphicFramePr>
            <a:graphicFrameLocks noGrp="1"/>
          </p:cNvGraphicFramePr>
          <p:nvPr>
            <p:extLst>
              <p:ext uri="{D42A27DB-BD31-4B8C-83A1-F6EECF244321}">
                <p14:modId xmlns:p14="http://schemas.microsoft.com/office/powerpoint/2010/main" val="2788182411"/>
              </p:ext>
            </p:extLst>
          </p:nvPr>
        </p:nvGraphicFramePr>
        <p:xfrm>
          <a:off x="467544" y="1636110"/>
          <a:ext cx="8064896" cy="474521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feld 7"/>
          <p:cNvSpPr txBox="1">
            <a:spLocks noChangeArrowheads="1"/>
          </p:cNvSpPr>
          <p:nvPr/>
        </p:nvSpPr>
        <p:spPr bwMode="auto">
          <a:xfrm>
            <a:off x="395536" y="6316631"/>
            <a:ext cx="22187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smtClean="0">
                <a:solidFill>
                  <a:schemeClr val="bg1">
                    <a:lumMod val="50000"/>
                  </a:schemeClr>
                </a:solidFill>
                <a:latin typeface="+mj-lt"/>
                <a:cs typeface="Arial" charset="0"/>
              </a:rPr>
              <a:t>Quelle: </a:t>
            </a:r>
            <a:r>
              <a:rPr lang="de-DE" sz="900" dirty="0" smtClean="0">
                <a:solidFill>
                  <a:schemeClr val="bg1">
                    <a:lumMod val="50000"/>
                  </a:schemeClr>
                </a:solidFill>
                <a:latin typeface="+mj-lt"/>
                <a:cs typeface="Arial" charset="0"/>
              </a:rPr>
              <a:t>BKK Dachverband 2015, S. 174</a:t>
            </a:r>
            <a:endParaRPr lang="de-DE" sz="900" dirty="0">
              <a:solidFill>
                <a:schemeClr val="bg1">
                  <a:lumMod val="50000"/>
                </a:schemeClr>
              </a:solidFill>
              <a:latin typeface="+mj-lt"/>
              <a:cs typeface="Arial" charset="0"/>
            </a:endParaRPr>
          </a:p>
        </p:txBody>
      </p:sp>
    </p:spTree>
    <p:extLst>
      <p:ext uri="{BB962C8B-B14F-4D97-AF65-F5344CB8AC3E}">
        <p14:creationId xmlns:p14="http://schemas.microsoft.com/office/powerpoint/2010/main" val="2976130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el 1"/>
          <p:cNvSpPr>
            <a:spLocks noGrp="1"/>
          </p:cNvSpPr>
          <p:nvPr>
            <p:ph type="title"/>
          </p:nvPr>
        </p:nvSpPr>
        <p:spPr>
          <a:xfrm>
            <a:off x="468313" y="125413"/>
            <a:ext cx="8229600" cy="1143000"/>
          </a:xfrm>
        </p:spPr>
        <p:txBody>
          <a:bodyPr>
            <a:normAutofit/>
          </a:bodyPr>
          <a:lstStyle/>
          <a:p>
            <a:pPr algn="l">
              <a:lnSpc>
                <a:spcPts val="3300"/>
              </a:lnSpc>
            </a:pPr>
            <a:r>
              <a:rPr lang="de-DE" sz="3000" dirty="0" smtClean="0">
                <a:solidFill>
                  <a:srgbClr val="808080"/>
                </a:solidFill>
                <a:cs typeface="Arial" charset="0"/>
              </a:rPr>
              <a:t>Rentenzugänge wegen verminderter Erwerbsfähigkeit durch MSE</a:t>
            </a:r>
          </a:p>
        </p:txBody>
      </p:sp>
      <p:graphicFrame>
        <p:nvGraphicFramePr>
          <p:cNvPr id="2" name="Diagramm 2"/>
          <p:cNvGraphicFramePr>
            <a:graphicFrameLocks/>
          </p:cNvGraphicFramePr>
          <p:nvPr>
            <p:extLst>
              <p:ext uri="{D42A27DB-BD31-4B8C-83A1-F6EECF244321}">
                <p14:modId xmlns:p14="http://schemas.microsoft.com/office/powerpoint/2010/main" val="2678498605"/>
              </p:ext>
            </p:extLst>
          </p:nvPr>
        </p:nvGraphicFramePr>
        <p:xfrm>
          <a:off x="553028" y="1484784"/>
          <a:ext cx="7920879" cy="450691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feld 1"/>
          <p:cNvSpPr txBox="1"/>
          <p:nvPr/>
        </p:nvSpPr>
        <p:spPr>
          <a:xfrm>
            <a:off x="6300192" y="1268413"/>
            <a:ext cx="2520280" cy="1152128"/>
          </a:xfrm>
          <a:prstGeom prst="rect">
            <a:avLst/>
          </a:prstGeom>
          <a:noFill/>
          <a:ln>
            <a:solidFill>
              <a:srgbClr val="FDD205"/>
            </a:solid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DE" sz="1400" dirty="0" smtClean="0">
                <a:solidFill>
                  <a:schemeClr val="bg1">
                    <a:lumMod val="50000"/>
                  </a:schemeClr>
                </a:solidFill>
              </a:rPr>
              <a:t>2014 begründeten sich </a:t>
            </a:r>
            <a:br>
              <a:rPr lang="de-DE" sz="1400" dirty="0" smtClean="0">
                <a:solidFill>
                  <a:schemeClr val="bg1">
                    <a:lumMod val="50000"/>
                  </a:schemeClr>
                </a:solidFill>
              </a:rPr>
            </a:br>
            <a:r>
              <a:rPr lang="de-DE" sz="1400" dirty="0" smtClean="0">
                <a:solidFill>
                  <a:schemeClr val="bg1">
                    <a:lumMod val="50000"/>
                  </a:schemeClr>
                </a:solidFill>
              </a:rPr>
              <a:t>ca. 13 % aller Rentenzugänge </a:t>
            </a:r>
            <a:br>
              <a:rPr lang="de-DE" sz="1400" dirty="0" smtClean="0">
                <a:solidFill>
                  <a:schemeClr val="bg1">
                    <a:lumMod val="50000"/>
                  </a:schemeClr>
                </a:solidFill>
              </a:rPr>
            </a:br>
            <a:r>
              <a:rPr lang="de-DE" sz="1400" dirty="0" smtClean="0">
                <a:solidFill>
                  <a:schemeClr val="bg1">
                    <a:lumMod val="50000"/>
                  </a:schemeClr>
                </a:solidFill>
              </a:rPr>
              <a:t>aufgrund verminderter </a:t>
            </a:r>
            <a:br>
              <a:rPr lang="de-DE" sz="1400" dirty="0" smtClean="0">
                <a:solidFill>
                  <a:schemeClr val="bg1">
                    <a:lumMod val="50000"/>
                  </a:schemeClr>
                </a:solidFill>
              </a:rPr>
            </a:br>
            <a:r>
              <a:rPr lang="de-DE" sz="1400" dirty="0" smtClean="0">
                <a:solidFill>
                  <a:schemeClr val="bg1">
                    <a:lumMod val="50000"/>
                  </a:schemeClr>
                </a:solidFill>
              </a:rPr>
              <a:t>Erwerbsfähigkeit auf </a:t>
            </a:r>
            <a:br>
              <a:rPr lang="de-DE" sz="1400" dirty="0" smtClean="0">
                <a:solidFill>
                  <a:schemeClr val="bg1">
                    <a:lumMod val="50000"/>
                  </a:schemeClr>
                </a:solidFill>
              </a:rPr>
            </a:br>
            <a:r>
              <a:rPr lang="de-DE" sz="1400" dirty="0" smtClean="0">
                <a:solidFill>
                  <a:schemeClr val="bg1">
                    <a:lumMod val="50000"/>
                  </a:schemeClr>
                </a:solidFill>
              </a:rPr>
              <a:t>Muskel-Skelett-Erkrankungen</a:t>
            </a:r>
            <a:endParaRPr lang="de-DE" sz="1400" dirty="0">
              <a:solidFill>
                <a:schemeClr val="bg1">
                  <a:lumMod val="50000"/>
                </a:schemeClr>
              </a:solidFill>
            </a:endParaRPr>
          </a:p>
        </p:txBody>
      </p:sp>
      <p:sp>
        <p:nvSpPr>
          <p:cNvPr id="6" name="Textfeld 5"/>
          <p:cNvSpPr txBox="1">
            <a:spLocks noChangeArrowheads="1"/>
          </p:cNvSpPr>
          <p:nvPr/>
        </p:nvSpPr>
        <p:spPr bwMode="auto">
          <a:xfrm>
            <a:off x="553028" y="6309320"/>
            <a:ext cx="76193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a:solidFill>
                  <a:schemeClr val="bg1">
                    <a:lumMod val="50000"/>
                  </a:schemeClr>
                </a:solidFill>
                <a:latin typeface="+mj-lt"/>
                <a:cs typeface="Arial" charset="0"/>
              </a:rPr>
              <a:t>Quelle: </a:t>
            </a:r>
            <a:r>
              <a:rPr lang="de-DE" sz="900" dirty="0">
                <a:solidFill>
                  <a:schemeClr val="bg1">
                    <a:lumMod val="50000"/>
                  </a:schemeClr>
                </a:solidFill>
                <a:latin typeface="+mj-lt"/>
                <a:cs typeface="Arial" charset="0"/>
              </a:rPr>
              <a:t>BMAS 2010, S. 82; BMAS 2013, S. 55, Statistik der deutschen Rentenversicherung 2015, S. 107-109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e-DE" dirty="0"/>
              <a:t>Direkte und indirekte Kosten</a:t>
            </a:r>
          </a:p>
        </p:txBody>
      </p:sp>
    </p:spTree>
    <p:extLst>
      <p:ext uri="{BB962C8B-B14F-4D97-AF65-F5344CB8AC3E}">
        <p14:creationId xmlns:p14="http://schemas.microsoft.com/office/powerpoint/2010/main" val="296670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1925280096"/>
              </p:ext>
            </p:extLst>
          </p:nvPr>
        </p:nvGraphicFramePr>
        <p:xfrm>
          <a:off x="395536" y="2132856"/>
          <a:ext cx="8352925" cy="3189236"/>
        </p:xfrm>
        <a:graphic>
          <a:graphicData uri="http://schemas.openxmlformats.org/drawingml/2006/table">
            <a:tbl>
              <a:tblPr firstRow="1" bandRow="1">
                <a:tableStyleId>{5C22544A-7EE6-4342-B048-85BDC9FD1C3A}</a:tableStyleId>
              </a:tblPr>
              <a:tblGrid>
                <a:gridCol w="2160238"/>
                <a:gridCol w="1440160"/>
                <a:gridCol w="1411357"/>
                <a:gridCol w="1670585"/>
                <a:gridCol w="1670585"/>
              </a:tblGrid>
              <a:tr h="252596">
                <a:tc rowSpan="2">
                  <a:txBody>
                    <a:bodyPr/>
                    <a:lstStyle/>
                    <a:p>
                      <a:pPr algn="l"/>
                      <a:r>
                        <a:rPr lang="de-DE" sz="1600" b="1" dirty="0" smtClean="0">
                          <a:solidFill>
                            <a:schemeClr val="tx1">
                              <a:lumMod val="50000"/>
                              <a:lumOff val="50000"/>
                            </a:schemeClr>
                          </a:solidFill>
                        </a:rPr>
                        <a:t>Gegenstand der</a:t>
                      </a:r>
                      <a:r>
                        <a:rPr lang="de-DE" sz="1600" b="1" baseline="0" dirty="0" smtClean="0">
                          <a:solidFill>
                            <a:schemeClr val="tx1">
                              <a:lumMod val="50000"/>
                              <a:lumOff val="50000"/>
                            </a:schemeClr>
                          </a:solidFill>
                        </a:rPr>
                        <a:t> Nachweisung</a:t>
                      </a:r>
                      <a:endParaRPr lang="de-DE" sz="1600" b="1" dirty="0">
                        <a:solidFill>
                          <a:schemeClr val="tx1">
                            <a:lumMod val="50000"/>
                            <a:lumOff val="50000"/>
                          </a:schemeClr>
                        </a:solidFill>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c>
                  <a:txBody>
                    <a:bodyPr/>
                    <a:lstStyle/>
                    <a:p>
                      <a:pPr algn="ctr"/>
                      <a:r>
                        <a:rPr lang="de-DE" sz="1600" b="1" dirty="0" smtClean="0">
                          <a:solidFill>
                            <a:schemeClr val="tx1">
                              <a:lumMod val="50000"/>
                              <a:lumOff val="50000"/>
                            </a:schemeClr>
                          </a:solidFill>
                        </a:rPr>
                        <a:t>2002</a:t>
                      </a:r>
                      <a:endParaRPr lang="de-DE" sz="1600" b="1" dirty="0">
                        <a:solidFill>
                          <a:schemeClr val="tx1">
                            <a:lumMod val="50000"/>
                            <a:lumOff val="50000"/>
                          </a:schemeClr>
                        </a:solidFill>
                      </a:endParaRPr>
                    </a:p>
                  </a:txBody>
                  <a:tcPr marL="72428" marR="72428" marT="36214" marB="36214">
                    <a:lnL w="12700" cap="flat" cmpd="sng" algn="ctr">
                      <a:solidFill>
                        <a:schemeClr val="bg1"/>
                      </a:solidFill>
                      <a:prstDash val="solid"/>
                      <a:round/>
                      <a:headEnd type="none" w="med" len="med"/>
                      <a:tailEnd type="none" w="med" len="med"/>
                    </a:lnL>
                    <a:lnT w="12700" cap="flat" cmpd="sng" algn="ctr">
                      <a:solidFill>
                        <a:srgbClr val="FDD205"/>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D205"/>
                    </a:solidFill>
                  </a:tcPr>
                </a:tc>
                <a:tc>
                  <a:txBody>
                    <a:bodyPr/>
                    <a:lstStyle/>
                    <a:p>
                      <a:pPr algn="ctr"/>
                      <a:r>
                        <a:rPr lang="de-DE" sz="1600" b="1" dirty="0" smtClean="0">
                          <a:solidFill>
                            <a:schemeClr val="tx1">
                              <a:lumMod val="50000"/>
                              <a:lumOff val="50000"/>
                            </a:schemeClr>
                          </a:solidFill>
                        </a:rPr>
                        <a:t>2004</a:t>
                      </a:r>
                      <a:endParaRPr lang="de-DE" sz="1600" b="1" dirty="0">
                        <a:solidFill>
                          <a:schemeClr val="tx1">
                            <a:lumMod val="50000"/>
                            <a:lumOff val="50000"/>
                          </a:schemeClr>
                        </a:solidFill>
                      </a:endParaRPr>
                    </a:p>
                  </a:txBody>
                  <a:tcPr marL="72428" marR="72428" marT="36214" marB="36214">
                    <a:lnT w="12700" cap="flat" cmpd="sng" algn="ctr">
                      <a:solidFill>
                        <a:srgbClr val="FDD205"/>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D205"/>
                    </a:solidFill>
                  </a:tcPr>
                </a:tc>
                <a:tc>
                  <a:txBody>
                    <a:bodyPr/>
                    <a:lstStyle/>
                    <a:p>
                      <a:pPr algn="ctr"/>
                      <a:r>
                        <a:rPr lang="de-DE" sz="1600" b="1" dirty="0" smtClean="0">
                          <a:solidFill>
                            <a:schemeClr val="tx1">
                              <a:lumMod val="50000"/>
                              <a:lumOff val="50000"/>
                            </a:schemeClr>
                          </a:solidFill>
                        </a:rPr>
                        <a:t>2006</a:t>
                      </a:r>
                      <a:endParaRPr lang="de-DE" sz="1600" b="1" dirty="0">
                        <a:solidFill>
                          <a:schemeClr val="tx1">
                            <a:lumMod val="50000"/>
                            <a:lumOff val="50000"/>
                          </a:schemeClr>
                        </a:solidFill>
                      </a:endParaRPr>
                    </a:p>
                  </a:txBody>
                  <a:tcPr marL="72428" marR="72428" marT="36214" marB="36214">
                    <a:lnT w="12700" cap="flat" cmpd="sng" algn="ctr">
                      <a:solidFill>
                        <a:srgbClr val="FDD205"/>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D205"/>
                    </a:solidFill>
                  </a:tcPr>
                </a:tc>
                <a:tc>
                  <a:txBody>
                    <a:bodyPr/>
                    <a:lstStyle/>
                    <a:p>
                      <a:pPr algn="ctr"/>
                      <a:r>
                        <a:rPr lang="de-DE" sz="1600" b="1" dirty="0" smtClean="0">
                          <a:solidFill>
                            <a:schemeClr val="tx1">
                              <a:lumMod val="50000"/>
                              <a:lumOff val="50000"/>
                            </a:schemeClr>
                          </a:solidFill>
                        </a:rPr>
                        <a:t>2008</a:t>
                      </a:r>
                      <a:endParaRPr lang="de-DE" sz="1600" b="1" dirty="0">
                        <a:solidFill>
                          <a:schemeClr val="tx1">
                            <a:lumMod val="50000"/>
                            <a:lumOff val="50000"/>
                          </a:schemeClr>
                        </a:solidFill>
                      </a:endParaRPr>
                    </a:p>
                  </a:txBody>
                  <a:tcPr marL="72428" marR="72428" marT="36214" marB="36214">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DD205"/>
                    </a:solidFill>
                  </a:tcPr>
                </a:tc>
              </a:tr>
              <a:tr h="252596">
                <a:tc vMerge="1">
                  <a:txBody>
                    <a:bodyPr/>
                    <a:lstStyle/>
                    <a:p>
                      <a:endParaRPr lang="de-DE"/>
                    </a:p>
                  </a:txBody>
                  <a:tcPr/>
                </a:tc>
                <a:tc gridSpan="4">
                  <a:txBody>
                    <a:bodyPr/>
                    <a:lstStyle/>
                    <a:p>
                      <a:pPr algn="ctr"/>
                      <a:r>
                        <a:rPr lang="de-DE" sz="1600" b="1" dirty="0" smtClean="0">
                          <a:solidFill>
                            <a:schemeClr val="tx1">
                              <a:lumMod val="50000"/>
                              <a:lumOff val="50000"/>
                            </a:schemeClr>
                          </a:solidFill>
                        </a:rPr>
                        <a:t>Mill.</a:t>
                      </a:r>
                      <a:r>
                        <a:rPr lang="de-DE" sz="1600" b="1" baseline="0" dirty="0" smtClean="0">
                          <a:solidFill>
                            <a:schemeClr val="tx1">
                              <a:lumMod val="50000"/>
                              <a:lumOff val="50000"/>
                            </a:schemeClr>
                          </a:solidFill>
                        </a:rPr>
                        <a:t> Euro</a:t>
                      </a:r>
                      <a:endParaRPr lang="de-DE" sz="1600" b="1" dirty="0">
                        <a:solidFill>
                          <a:schemeClr val="tx1">
                            <a:lumMod val="50000"/>
                            <a:lumOff val="50000"/>
                          </a:schemeClr>
                        </a:solidFill>
                      </a:endParaRPr>
                    </a:p>
                  </a:txBody>
                  <a:tcPr marL="72428" marR="72428" marT="36214" marB="36214" anchor="ctr">
                    <a:lnL w="12700" cap="flat" cmpd="sng" algn="ctr">
                      <a:solidFill>
                        <a:schemeClr val="bg1"/>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rgbClr val="FDD205"/>
                    </a:solidFill>
                  </a:tcPr>
                </a:tc>
                <a:tc hMerge="1">
                  <a:txBody>
                    <a:bodyPr/>
                    <a:lstStyle/>
                    <a:p>
                      <a:endParaRPr lang="de-DE"/>
                    </a:p>
                  </a:txBody>
                  <a:tcPr/>
                </a:tc>
                <a:tc hMerge="1">
                  <a:txBody>
                    <a:bodyPr/>
                    <a:lstStyle/>
                    <a:p>
                      <a:endParaRPr lang="de-DE"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de-DE" dirty="0"/>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52596">
                <a:tc>
                  <a:txBody>
                    <a:bodyPr/>
                    <a:lstStyle/>
                    <a:p>
                      <a:pPr algn="l"/>
                      <a:r>
                        <a:rPr lang="de-DE" sz="1600" b="0" kern="1200" baseline="0" dirty="0" smtClean="0">
                          <a:solidFill>
                            <a:schemeClr val="bg1">
                              <a:lumMod val="50000"/>
                            </a:schemeClr>
                          </a:solidFill>
                          <a:latin typeface="+mn-lt"/>
                          <a:ea typeface="+mn-ea"/>
                          <a:cs typeface="+mn-cs"/>
                        </a:rPr>
                        <a:t>Krankheiten des Kreislaufsystems</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33 587 </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33 454</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35 410 </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36 973</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r h="341291">
                <a:tc>
                  <a:txBody>
                    <a:bodyPr/>
                    <a:lstStyle/>
                    <a:p>
                      <a:pPr algn="l"/>
                      <a:r>
                        <a:rPr lang="de-DE" sz="1600" b="0" kern="1200" baseline="0" dirty="0" smtClean="0">
                          <a:solidFill>
                            <a:schemeClr val="bg1">
                              <a:lumMod val="50000"/>
                            </a:schemeClr>
                          </a:solidFill>
                          <a:latin typeface="+mn-lt"/>
                          <a:ea typeface="+mn-ea"/>
                          <a:cs typeface="+mn-cs"/>
                        </a:rPr>
                        <a:t>Krankheiten des Verdauungssystems</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600" b="0" kern="1200" baseline="0" dirty="0" smtClean="0">
                          <a:solidFill>
                            <a:schemeClr val="bg1">
                              <a:lumMod val="50000"/>
                            </a:schemeClr>
                          </a:solidFill>
                          <a:latin typeface="+mn-lt"/>
                          <a:ea typeface="+mn-ea"/>
                          <a:cs typeface="+mn-cs"/>
                        </a:rPr>
                        <a:t>31 372 </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600" b="0" kern="1200" baseline="0" dirty="0" smtClean="0">
                          <a:solidFill>
                            <a:schemeClr val="bg1">
                              <a:lumMod val="50000"/>
                            </a:schemeClr>
                          </a:solidFill>
                          <a:latin typeface="+mn-lt"/>
                          <a:ea typeface="+mn-ea"/>
                          <a:cs typeface="+mn-cs"/>
                        </a:rPr>
                        <a:t>33 467</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600" b="0" kern="1200" baseline="0" dirty="0" smtClean="0">
                          <a:solidFill>
                            <a:schemeClr val="bg1">
                              <a:lumMod val="50000"/>
                            </a:schemeClr>
                          </a:solidFill>
                          <a:latin typeface="+mn-lt"/>
                          <a:ea typeface="+mn-ea"/>
                          <a:cs typeface="+mn-cs"/>
                        </a:rPr>
                        <a:t>32 604</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de-DE" sz="1600" b="0" kern="1200" baseline="0" dirty="0" smtClean="0">
                          <a:solidFill>
                            <a:schemeClr val="bg1">
                              <a:lumMod val="50000"/>
                            </a:schemeClr>
                          </a:solidFill>
                          <a:latin typeface="+mn-lt"/>
                          <a:ea typeface="+mn-ea"/>
                          <a:cs typeface="+mn-cs"/>
                        </a:rPr>
                        <a:t>34 814</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solidFill>
                  </a:tcPr>
                </a:tc>
              </a:tr>
              <a:tr h="252596">
                <a:tc>
                  <a:txBody>
                    <a:bodyPr/>
                    <a:lstStyle/>
                    <a:p>
                      <a:pPr algn="l"/>
                      <a:r>
                        <a:rPr lang="de-DE" sz="1600" b="0" kern="1200" baseline="0" dirty="0" smtClean="0">
                          <a:solidFill>
                            <a:schemeClr val="bg1">
                              <a:lumMod val="50000"/>
                            </a:schemeClr>
                          </a:solidFill>
                          <a:latin typeface="+mn-lt"/>
                          <a:ea typeface="+mn-ea"/>
                          <a:cs typeface="+mn-cs"/>
                        </a:rPr>
                        <a:t>Krankheiten des Muskel-Skelett-Systems</a:t>
                      </a:r>
                      <a:endParaRPr lang="de-DE" sz="1600" b="0" kern="1200" baseline="0" dirty="0">
                        <a:solidFill>
                          <a:schemeClr val="bg1">
                            <a:lumMod val="50000"/>
                          </a:schemeClr>
                        </a:solidFill>
                        <a:latin typeface="+mn-lt"/>
                        <a:ea typeface="+mn-ea"/>
                        <a:cs typeface="+mn-cs"/>
                      </a:endParaRPr>
                    </a:p>
                  </a:txBody>
                  <a:tcPr marL="72428" marR="72428" marT="36214" marB="36214" anchor="ctr">
                    <a:lnL w="28575" cap="flat" cmpd="sng" algn="ctr">
                      <a:solidFill>
                        <a:schemeClr val="tx1">
                          <a:lumMod val="50000"/>
                          <a:lumOff val="50000"/>
                        </a:schemeClr>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24 440 </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25 257</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26 648</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28 545</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tr>
              <a:tr h="252596">
                <a:tc>
                  <a:txBody>
                    <a:bodyPr/>
                    <a:lstStyle/>
                    <a:p>
                      <a:pPr algn="l"/>
                      <a:r>
                        <a:rPr lang="de-DE" sz="1600" b="0" kern="1200" baseline="0" dirty="0" smtClean="0">
                          <a:solidFill>
                            <a:schemeClr val="bg1">
                              <a:lumMod val="50000"/>
                            </a:schemeClr>
                          </a:solidFill>
                          <a:latin typeface="+mn-lt"/>
                          <a:ea typeface="+mn-ea"/>
                          <a:cs typeface="+mn-cs"/>
                        </a:rPr>
                        <a:t>Psychische und Verhaltensstörungen</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noFill/>
                  </a:tcPr>
                </a:tc>
                <a:tc>
                  <a:txBody>
                    <a:bodyPr/>
                    <a:lstStyle/>
                    <a:p>
                      <a:pPr algn="ctr"/>
                      <a:r>
                        <a:rPr lang="de-DE" sz="1600" b="0" kern="1200" baseline="0" dirty="0" smtClean="0">
                          <a:solidFill>
                            <a:schemeClr val="bg1">
                              <a:lumMod val="50000"/>
                            </a:schemeClr>
                          </a:solidFill>
                          <a:latin typeface="+mn-lt"/>
                          <a:ea typeface="+mn-ea"/>
                          <a:cs typeface="+mn-cs"/>
                        </a:rPr>
                        <a:t>23 318</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noFill/>
                  </a:tcPr>
                </a:tc>
                <a:tc>
                  <a:txBody>
                    <a:bodyPr/>
                    <a:lstStyle/>
                    <a:p>
                      <a:pPr algn="ctr"/>
                      <a:r>
                        <a:rPr lang="de-DE" sz="1600" b="0" kern="1200" baseline="0" dirty="0" smtClean="0">
                          <a:solidFill>
                            <a:schemeClr val="bg1">
                              <a:lumMod val="50000"/>
                            </a:schemeClr>
                          </a:solidFill>
                          <a:latin typeface="+mn-lt"/>
                          <a:ea typeface="+mn-ea"/>
                          <a:cs typeface="+mn-cs"/>
                        </a:rPr>
                        <a:t>24 735</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noFill/>
                  </a:tcPr>
                </a:tc>
                <a:tc>
                  <a:txBody>
                    <a:bodyPr/>
                    <a:lstStyle/>
                    <a:p>
                      <a:pPr algn="ctr"/>
                      <a:r>
                        <a:rPr lang="de-DE" sz="1600" b="0" kern="1200" baseline="0" dirty="0" smtClean="0">
                          <a:solidFill>
                            <a:schemeClr val="bg1">
                              <a:lumMod val="50000"/>
                            </a:schemeClr>
                          </a:solidFill>
                          <a:latin typeface="+mn-lt"/>
                          <a:ea typeface="+mn-ea"/>
                          <a:cs typeface="+mn-cs"/>
                        </a:rPr>
                        <a:t>26 753 </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noFill/>
                  </a:tcPr>
                </a:tc>
                <a:tc>
                  <a:txBody>
                    <a:bodyPr/>
                    <a:lstStyle/>
                    <a:p>
                      <a:pPr algn="ctr"/>
                      <a:r>
                        <a:rPr lang="de-DE" sz="1600" b="0" kern="1200" baseline="0" dirty="0" smtClean="0">
                          <a:solidFill>
                            <a:schemeClr val="bg1">
                              <a:lumMod val="50000"/>
                            </a:schemeClr>
                          </a:solidFill>
                          <a:latin typeface="+mn-lt"/>
                          <a:ea typeface="+mn-ea"/>
                          <a:cs typeface="+mn-cs"/>
                        </a:rPr>
                        <a:t>28 654</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rgbClr val="FDD205"/>
                      </a:solidFill>
                      <a:prstDash val="solid"/>
                      <a:round/>
                      <a:headEnd type="none" w="med" len="med"/>
                      <a:tailEnd type="none" w="med" len="med"/>
                    </a:lnB>
                    <a:noFill/>
                  </a:tcPr>
                </a:tc>
              </a:tr>
              <a:tr h="252596">
                <a:tc>
                  <a:txBody>
                    <a:bodyPr/>
                    <a:lstStyle/>
                    <a:p>
                      <a:pPr algn="l"/>
                      <a:r>
                        <a:rPr lang="de-DE" sz="1600" b="0" kern="1200" baseline="0" dirty="0" smtClean="0">
                          <a:solidFill>
                            <a:schemeClr val="bg1">
                              <a:lumMod val="50000"/>
                            </a:schemeClr>
                          </a:solidFill>
                          <a:latin typeface="+mn-lt"/>
                          <a:ea typeface="+mn-ea"/>
                          <a:cs typeface="+mn-cs"/>
                        </a:rPr>
                        <a:t>Neubildungen</a:t>
                      </a: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13 837</a:t>
                      </a: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15 667</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17 134</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c>
                  <a:txBody>
                    <a:bodyPr/>
                    <a:lstStyle/>
                    <a:p>
                      <a:pPr algn="ctr"/>
                      <a:r>
                        <a:rPr lang="de-DE" sz="1600" b="0" kern="1200" baseline="0" dirty="0" smtClean="0">
                          <a:solidFill>
                            <a:schemeClr val="bg1">
                              <a:lumMod val="50000"/>
                            </a:schemeClr>
                          </a:solidFill>
                          <a:latin typeface="+mn-lt"/>
                          <a:ea typeface="+mn-ea"/>
                          <a:cs typeface="+mn-cs"/>
                        </a:rPr>
                        <a:t>18 078</a:t>
                      </a:r>
                      <a:endParaRPr lang="de-DE" sz="1600" b="0" kern="1200" baseline="0" dirty="0">
                        <a:solidFill>
                          <a:schemeClr val="bg1">
                            <a:lumMod val="50000"/>
                          </a:schemeClr>
                        </a:solidFill>
                        <a:latin typeface="+mn-lt"/>
                        <a:ea typeface="+mn-ea"/>
                        <a:cs typeface="+mn-cs"/>
                      </a:endParaRPr>
                    </a:p>
                  </a:txBody>
                  <a:tcPr marL="72428" marR="72428" marT="36214" marB="36214" anchor="ctr">
                    <a:lnL w="12700" cap="flat" cmpd="sng" algn="ctr">
                      <a:solidFill>
                        <a:srgbClr val="FDD205"/>
                      </a:solidFill>
                      <a:prstDash val="solid"/>
                      <a:round/>
                      <a:headEnd type="none" w="med" len="med"/>
                      <a:tailEnd type="none" w="med" len="med"/>
                    </a:lnL>
                    <a:lnR w="12700" cap="flat" cmpd="sng" algn="ctr">
                      <a:solidFill>
                        <a:srgbClr val="FDD205"/>
                      </a:solidFill>
                      <a:prstDash val="solid"/>
                      <a:round/>
                      <a:headEnd type="none" w="med" len="med"/>
                      <a:tailEnd type="none" w="med" len="med"/>
                    </a:lnR>
                    <a:lnT w="12700" cap="flat" cmpd="sng" algn="ctr">
                      <a:solidFill>
                        <a:srgbClr val="FDD205"/>
                      </a:solidFill>
                      <a:prstDash val="solid"/>
                      <a:round/>
                      <a:headEnd type="none" w="med" len="med"/>
                      <a:tailEnd type="none" w="med" len="med"/>
                    </a:lnT>
                    <a:lnB w="12700" cap="flat" cmpd="sng" algn="ctr">
                      <a:solidFill>
                        <a:srgbClr val="FDD205"/>
                      </a:solidFill>
                      <a:prstDash val="solid"/>
                      <a:round/>
                      <a:headEnd type="none" w="med" len="med"/>
                      <a:tailEnd type="none" w="med" len="med"/>
                    </a:lnB>
                    <a:solidFill>
                      <a:schemeClr val="bg1">
                        <a:lumMod val="95000"/>
                      </a:schemeClr>
                    </a:solidFill>
                  </a:tcPr>
                </a:tc>
              </a:tr>
            </a:tbl>
          </a:graphicData>
        </a:graphic>
      </p:graphicFrame>
      <p:sp>
        <p:nvSpPr>
          <p:cNvPr id="9" name="Textfeld 8"/>
          <p:cNvSpPr txBox="1">
            <a:spLocks noChangeArrowheads="1"/>
          </p:cNvSpPr>
          <p:nvPr/>
        </p:nvSpPr>
        <p:spPr bwMode="auto">
          <a:xfrm>
            <a:off x="337004" y="6165304"/>
            <a:ext cx="76193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de-DE" sz="900" b="1" dirty="0" smtClean="0">
                <a:solidFill>
                  <a:schemeClr val="bg1">
                    <a:lumMod val="50000"/>
                  </a:schemeClr>
                </a:solidFill>
                <a:latin typeface="+mj-lt"/>
                <a:cs typeface="Arial" charset="0"/>
              </a:rPr>
              <a:t>Quelle: </a:t>
            </a:r>
            <a:r>
              <a:rPr lang="de-DE" sz="900" dirty="0">
                <a:solidFill>
                  <a:schemeClr val="bg1">
                    <a:lumMod val="50000"/>
                  </a:schemeClr>
                </a:solidFill>
                <a:latin typeface="+mj-lt"/>
                <a:cs typeface="Arial" charset="0"/>
              </a:rPr>
              <a:t>Statistisches Bundesamt 2010, S. 14</a:t>
            </a:r>
          </a:p>
        </p:txBody>
      </p:sp>
      <p:graphicFrame>
        <p:nvGraphicFramePr>
          <p:cNvPr id="12" name="Tabelle 11"/>
          <p:cNvGraphicFramePr>
            <a:graphicFrameLocks noGrp="1"/>
          </p:cNvGraphicFramePr>
          <p:nvPr>
            <p:extLst>
              <p:ext uri="{D42A27DB-BD31-4B8C-83A1-F6EECF244321}">
                <p14:modId xmlns:p14="http://schemas.microsoft.com/office/powerpoint/2010/main" val="82891273"/>
              </p:ext>
            </p:extLst>
          </p:nvPr>
        </p:nvGraphicFramePr>
        <p:xfrm>
          <a:off x="4376057" y="6064898"/>
          <a:ext cx="298580" cy="365760"/>
        </p:xfrm>
        <a:graphic>
          <a:graphicData uri="http://schemas.openxmlformats.org/drawingml/2006/table">
            <a:tbl>
              <a:tblPr/>
              <a:tblGrid>
                <a:gridCol w="298580"/>
              </a:tblGrid>
              <a:tr h="0">
                <a:tc>
                  <a:txBody>
                    <a:bodyPr/>
                    <a:lstStyle/>
                    <a:p>
                      <a:endParaRPr lang="de-DE" dirty="0"/>
                    </a:p>
                  </a:txBody>
                  <a:tcPr>
                    <a:lnL w="6350" cmpd="sng">
                      <a:solidFill>
                        <a:schemeClr val="bg1"/>
                      </a:solidFill>
                      <a:prstDash val="solid"/>
                    </a:lnL>
                    <a:lnR w="6350" cmpd="sng">
                      <a:solidFill>
                        <a:schemeClr val="bg1"/>
                      </a:solidFill>
                      <a:prstDash val="solid"/>
                    </a:lnR>
                    <a:lnT w="6350" cmpd="sng">
                      <a:solidFill>
                        <a:schemeClr val="bg1"/>
                      </a:solidFill>
                      <a:prstDash val="solid"/>
                    </a:lnT>
                    <a:lnB w="6350" cmpd="sng">
                      <a:solidFill>
                        <a:schemeClr val="bg1"/>
                      </a:solidFill>
                      <a:prstDash val="solid"/>
                    </a:lnB>
                  </a:tcPr>
                </a:tc>
              </a:tr>
            </a:tbl>
          </a:graphicData>
        </a:graphic>
      </p:graphicFrame>
      <p:graphicFrame>
        <p:nvGraphicFramePr>
          <p:cNvPr id="13" name="Tabelle 12"/>
          <p:cNvGraphicFramePr>
            <a:graphicFrameLocks noGrp="1"/>
          </p:cNvGraphicFramePr>
          <p:nvPr/>
        </p:nvGraphicFramePr>
        <p:xfrm>
          <a:off x="4823927" y="5029200"/>
          <a:ext cx="208280" cy="365760"/>
        </p:xfrm>
        <a:graphic>
          <a:graphicData uri="http://schemas.openxmlformats.org/drawingml/2006/table">
            <a:tbl>
              <a:tblPr/>
              <a:tblGrid>
                <a:gridCol w="208280"/>
              </a:tblGrid>
              <a:tr h="0">
                <a:tc>
                  <a:txBody>
                    <a:bodyPr/>
                    <a:lstStyle/>
                    <a:p>
                      <a:endParaRPr lang="de-DE"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tr>
            </a:tbl>
          </a:graphicData>
        </a:graphic>
      </p:graphicFrame>
      <p:sp>
        <p:nvSpPr>
          <p:cNvPr id="6" name="Titel 1"/>
          <p:cNvSpPr>
            <a:spLocks noGrp="1"/>
          </p:cNvSpPr>
          <p:nvPr>
            <p:ph type="ctrTitle"/>
          </p:nvPr>
        </p:nvSpPr>
        <p:spPr>
          <a:xfrm>
            <a:off x="35496" y="620688"/>
            <a:ext cx="8784976" cy="1008112"/>
          </a:xfrm>
        </p:spPr>
        <p:txBody>
          <a:bodyPr/>
          <a:lstStyle/>
          <a:p>
            <a:r>
              <a:rPr lang="de-DE" sz="3000" dirty="0" smtClean="0"/>
              <a:t>Direkte Behandlungskosten</a:t>
            </a:r>
            <a:endParaRPr lang="de-DE" sz="3000" dirty="0"/>
          </a:p>
        </p:txBody>
      </p:sp>
      <p:sp>
        <p:nvSpPr>
          <p:cNvPr id="7" name="Rechteck 6"/>
          <p:cNvSpPr/>
          <p:nvPr/>
        </p:nvSpPr>
        <p:spPr>
          <a:xfrm>
            <a:off x="323528" y="1412776"/>
            <a:ext cx="8136904" cy="338554"/>
          </a:xfrm>
          <a:prstGeom prst="rect">
            <a:avLst/>
          </a:prstGeom>
        </p:spPr>
        <p:txBody>
          <a:bodyPr wrap="square">
            <a:spAutoFit/>
          </a:bodyPr>
          <a:lstStyle/>
          <a:p>
            <a:pPr>
              <a:defRPr/>
            </a:pPr>
            <a:r>
              <a:rPr lang="de-DE" sz="1600" dirty="0" smtClean="0">
                <a:solidFill>
                  <a:schemeClr val="bg1">
                    <a:lumMod val="50000"/>
                  </a:schemeClr>
                </a:solidFill>
                <a:latin typeface="+mj-lt"/>
                <a:cs typeface="Arial" pitchFamily="34" charset="0"/>
              </a:rPr>
              <a:t>Die Behandlungskosten von Muskel-Skelett-Erkrankungen sind seit Jahren steigend. </a:t>
            </a:r>
            <a:endParaRPr lang="de-DE" sz="1600" dirty="0">
              <a:solidFill>
                <a:schemeClr val="bg1">
                  <a:lumMod val="50000"/>
                </a:schemeClr>
              </a:solidFill>
              <a:latin typeface="+mj-lt"/>
              <a:cs typeface="Arial" pitchFamily="34" charset="0"/>
            </a:endParaRPr>
          </a:p>
        </p:txBody>
      </p:sp>
    </p:spTree>
    <p:extLst>
      <p:ext uri="{BB962C8B-B14F-4D97-AF65-F5344CB8AC3E}">
        <p14:creationId xmlns:p14="http://schemas.microsoft.com/office/powerpoint/2010/main" val="1929806042"/>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1495</Words>
  <Application>Microsoft Office PowerPoint</Application>
  <PresentationFormat>Bildschirmpräsentation (4:3)</PresentationFormat>
  <Paragraphs>345</Paragraphs>
  <Slides>22</Slides>
  <Notes>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22</vt:i4>
      </vt:variant>
    </vt:vector>
  </HeadingPairs>
  <TitlesOfParts>
    <vt:vector size="26" baseType="lpstr">
      <vt:lpstr>Arial</vt:lpstr>
      <vt:lpstr>Calibri</vt:lpstr>
      <vt:lpstr>Wingdings</vt:lpstr>
      <vt:lpstr>Benutzerdefiniertes Design</vt:lpstr>
      <vt:lpstr>Muskel-Skelett-Erkrankungen in der Arbeitswelt wirksam vorbeugen</vt:lpstr>
      <vt:lpstr>PowerPoint-Präsentation</vt:lpstr>
      <vt:lpstr>PowerPoint-Präsentation</vt:lpstr>
      <vt:lpstr>Die häufigsten Krankheitsarten</vt:lpstr>
      <vt:lpstr>PowerPoint-Präsentation</vt:lpstr>
      <vt:lpstr>PowerPoint-Präsentation</vt:lpstr>
      <vt:lpstr>Rentenzugänge wegen verminderter Erwerbsfähigkeit durch MSE</vt:lpstr>
      <vt:lpstr>Direkte und indirekte Kosten</vt:lpstr>
      <vt:lpstr>Direkte Behandlungskosten</vt:lpstr>
      <vt:lpstr>Produktionsausfallkosten und Ausfall an Bruttowertschöpfung</vt:lpstr>
      <vt:lpstr>Absentismus und Präsentismus*</vt:lpstr>
      <vt:lpstr>Absentismus und Präsentismus sind teuer!</vt:lpstr>
      <vt:lpstr>Arbeitsbezogene Risikofaktoren für Rückenschmerzen</vt:lpstr>
      <vt:lpstr>Arbeitsbezogene Risikofaktoren für Nackenschmerzen</vt:lpstr>
      <vt:lpstr>Häufig betroffene Berufsgruppen</vt:lpstr>
      <vt:lpstr>PowerPoint-Präsentation</vt:lpstr>
      <vt:lpstr>PowerPoint-Präsentation</vt:lpstr>
      <vt:lpstr>Intervention &amp; Wirksamkeit</vt:lpstr>
      <vt:lpstr>PowerPoint-Präsentation</vt:lpstr>
      <vt:lpstr>Rechtlicher Rahmen für MSE (Auszug)</vt:lpstr>
      <vt:lpstr>Quellen</vt:lpstr>
      <vt:lpstr>Quellen</vt:lpstr>
    </vt:vector>
  </TitlesOfParts>
  <Company>BKK Bundesverband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WeberV</dc:creator>
  <cp:lastModifiedBy>Kirsten Hobbensiefken</cp:lastModifiedBy>
  <cp:revision>238</cp:revision>
  <dcterms:created xsi:type="dcterms:W3CDTF">2011-03-18T09:38:30Z</dcterms:created>
  <dcterms:modified xsi:type="dcterms:W3CDTF">2016-04-11T16:30:37Z</dcterms:modified>
</cp:coreProperties>
</file>