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92" r:id="rId3"/>
    <p:sldId id="293" r:id="rId4"/>
    <p:sldId id="294" r:id="rId5"/>
    <p:sldId id="295" r:id="rId6"/>
    <p:sldId id="296" r:id="rId7"/>
    <p:sldId id="297" r:id="rId8"/>
    <p:sldId id="298" r:id="rId9"/>
    <p:sldId id="299" r:id="rId10"/>
    <p:sldId id="300" r:id="rId11"/>
    <p:sldId id="301" r:id="rId12"/>
    <p:sldId id="320" r:id="rId13"/>
    <p:sldId id="302" r:id="rId14"/>
    <p:sldId id="321" r:id="rId15"/>
    <p:sldId id="305" r:id="rId16"/>
    <p:sldId id="306" r:id="rId17"/>
    <p:sldId id="307" r:id="rId18"/>
    <p:sldId id="308" r:id="rId19"/>
    <p:sldId id="309" r:id="rId20"/>
    <p:sldId id="310" r:id="rId21"/>
    <p:sldId id="311" r:id="rId22"/>
    <p:sldId id="318" r:id="rId23"/>
    <p:sldId id="314" r:id="rId24"/>
    <p:sldId id="315" r:id="rId25"/>
    <p:sldId id="316" r:id="rId26"/>
    <p:sldId id="322"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 initials="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20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4" autoAdjust="0"/>
    <p:restoredTop sz="94660"/>
  </p:normalViewPr>
  <p:slideViewPr>
    <p:cSldViewPr showGuides="1">
      <p:cViewPr varScale="1">
        <p:scale>
          <a:sx n="99" d="100"/>
          <a:sy n="99" d="100"/>
        </p:scale>
        <p:origin x="1344" y="7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9E6EB-31CF-4DF8-A503-E58722292423}" type="datetimeFigureOut">
              <a:rPr lang="de-DE" smtClean="0"/>
              <a:pPr/>
              <a:t>28.04.2016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F953B3-D1E3-4271-8F98-54662012A7DC}" type="slidenum">
              <a:rPr lang="de-DE" smtClean="0"/>
              <a:pPr/>
              <a:t>‹Nr.›</a:t>
            </a:fld>
            <a:endParaRPr lang="de-DE"/>
          </a:p>
        </p:txBody>
      </p:sp>
    </p:spTree>
    <p:extLst>
      <p:ext uri="{BB962C8B-B14F-4D97-AF65-F5344CB8AC3E}">
        <p14:creationId xmlns:p14="http://schemas.microsoft.com/office/powerpoint/2010/main" val="215505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C7CCB259-1516-4665-A032-3197E1F6BE48}" type="datetime1">
              <a:rPr lang="de-DE"/>
              <a:pPr>
                <a:defRPr/>
              </a:pPr>
              <a:t>28.04.2016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9EEB192-3170-4007-9A74-6E362A34CB30}" type="slidenum">
              <a:rPr lang="de-DE"/>
              <a:pPr>
                <a:defRPr/>
              </a:pPr>
              <a:t>‹Nr.›</a:t>
            </a:fld>
            <a:endParaRPr lang="de-DE"/>
          </a:p>
        </p:txBody>
      </p:sp>
    </p:spTree>
    <p:extLst>
      <p:ext uri="{BB962C8B-B14F-4D97-AF65-F5344CB8AC3E}">
        <p14:creationId xmlns:p14="http://schemas.microsoft.com/office/powerpoint/2010/main" val="376314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64850AE-342C-4468-A05A-60EA72D86742}" type="datetime1">
              <a:rPr lang="de-DE"/>
              <a:pPr>
                <a:defRPr/>
              </a:pPr>
              <a:t>28.04.2016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FE7ADDC-1873-46D4-8DC4-2D0D0068B6E3}" type="slidenum">
              <a:rPr lang="de-DE"/>
              <a:pPr>
                <a:defRPr/>
              </a:pPr>
              <a:t>‹Nr.›</a:t>
            </a:fld>
            <a:endParaRPr lang="de-DE"/>
          </a:p>
        </p:txBody>
      </p:sp>
    </p:spTree>
    <p:extLst>
      <p:ext uri="{BB962C8B-B14F-4D97-AF65-F5344CB8AC3E}">
        <p14:creationId xmlns:p14="http://schemas.microsoft.com/office/powerpoint/2010/main" val="42542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0BFAAA2-C972-4530-9527-2EC49732973F}" type="datetime1">
              <a:rPr lang="de-DE"/>
              <a:pPr>
                <a:defRPr/>
              </a:pPr>
              <a:t>28.04.2016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6E96438-A797-4F6F-A77D-8FE42ACAA711}" type="slidenum">
              <a:rPr lang="de-DE"/>
              <a:pPr>
                <a:defRPr/>
              </a:pPr>
              <a:t>‹Nr.›</a:t>
            </a:fld>
            <a:endParaRPr lang="de-DE"/>
          </a:p>
        </p:txBody>
      </p:sp>
    </p:spTree>
    <p:extLst>
      <p:ext uri="{BB962C8B-B14F-4D97-AF65-F5344CB8AC3E}">
        <p14:creationId xmlns:p14="http://schemas.microsoft.com/office/powerpoint/2010/main" val="2368849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Rechteck 2"/>
          <p:cNvSpPr/>
          <p:nvPr userDrawn="1"/>
        </p:nvSpPr>
        <p:spPr>
          <a:xfrm>
            <a:off x="0" y="1052513"/>
            <a:ext cx="9144000"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4" name="Picture 15" descr="C:\Dokumente und Einstellungen\nora\Desktop\v1_auswertung_Selbsttest2.jpg"/>
          <p:cNvPicPr>
            <a:picLocks noChangeAspect="1" noChangeArrowheads="1"/>
          </p:cNvPicPr>
          <p:nvPr userDrawn="1"/>
        </p:nvPicPr>
        <p:blipFill>
          <a:blip r:embed="rId2"/>
          <a:srcRect/>
          <a:stretch>
            <a:fillRect/>
          </a:stretch>
        </p:blipFill>
        <p:spPr bwMode="auto">
          <a:xfrm>
            <a:off x="0" y="6597650"/>
            <a:ext cx="9144000" cy="260350"/>
          </a:xfrm>
          <a:prstGeom prst="rect">
            <a:avLst/>
          </a:prstGeom>
          <a:noFill/>
          <a:ln w="635">
            <a:solidFill>
              <a:schemeClr val="bg1">
                <a:lumMod val="85000"/>
              </a:schemeClr>
            </a:solidFill>
          </a:ln>
        </p:spPr>
      </p:pic>
      <p:sp>
        <p:nvSpPr>
          <p:cNvPr id="5" name="Textfeld 4"/>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rgbClr val="7F7F7F"/>
                </a:solidFill>
                <a:cs typeface="+mn-cs"/>
              </a:rPr>
              <a:t>BGM Online	BKK </a:t>
            </a:r>
            <a:r>
              <a:rPr lang="de-DE" sz="900" dirty="0" smtClean="0">
                <a:solidFill>
                  <a:srgbClr val="7F7F7F"/>
                </a:solidFill>
                <a:cs typeface="+mn-cs"/>
              </a:rPr>
              <a:t>Dachverband e.V.</a:t>
            </a:r>
            <a:r>
              <a:rPr lang="de-DE" sz="900" dirty="0">
                <a:solidFill>
                  <a:srgbClr val="7F7F7F"/>
                </a:solidFill>
                <a:cs typeface="+mn-cs"/>
              </a:rPr>
              <a:t>	Abteilung Gesundheitsförderung	http://</a:t>
            </a:r>
            <a:r>
              <a:rPr lang="de-DE" sz="900" dirty="0" smtClean="0">
                <a:solidFill>
                  <a:srgbClr val="7F7F7F"/>
                </a:solidFill>
                <a:cs typeface="+mn-cs"/>
              </a:rPr>
              <a:t>www.bkk-dv.de </a:t>
            </a:r>
            <a:r>
              <a:rPr lang="de-DE" sz="900" dirty="0">
                <a:solidFill>
                  <a:srgbClr val="7F7F7F"/>
                </a:solidFill>
                <a:cs typeface="+mn-cs"/>
              </a:rPr>
              <a:t>	</a:t>
            </a:r>
            <a:r>
              <a:rPr lang="de-DE" sz="900" dirty="0" smtClean="0">
                <a:solidFill>
                  <a:srgbClr val="7F7F7F"/>
                </a:solidFill>
                <a:cs typeface="+mn-cs"/>
              </a:rPr>
              <a:t>            </a:t>
            </a:r>
            <a:fld id="{44B25384-6FB7-4051-BBAF-A4A414DF64B0}" type="slidenum">
              <a:rPr lang="de-DE" sz="900" smtClean="0">
                <a:solidFill>
                  <a:srgbClr val="7F7F7F"/>
                </a:solidFill>
                <a:cs typeface="+mn-cs"/>
              </a:rPr>
              <a:pPr eaLnBrk="1" fontAlgn="auto" hangingPunct="1">
                <a:spcBef>
                  <a:spcPts val="0"/>
                </a:spcBef>
                <a:spcAft>
                  <a:spcPts val="0"/>
                </a:spcAft>
                <a:defRPr/>
              </a:pPr>
              <a:t>‹Nr.›</a:t>
            </a:fld>
            <a:r>
              <a:rPr lang="de-DE" sz="900" dirty="0">
                <a:solidFill>
                  <a:srgbClr val="7F7F7F"/>
                </a:solidFill>
                <a:cs typeface="+mn-cs"/>
              </a:rPr>
              <a:t> </a:t>
            </a:r>
          </a:p>
        </p:txBody>
      </p:sp>
      <p:pic>
        <p:nvPicPr>
          <p:cNvPr id="6" name="Grafik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el 1"/>
          <p:cNvSpPr>
            <a:spLocks noGrp="1"/>
          </p:cNvSpPr>
          <p:nvPr>
            <p:ph type="ctrTitle"/>
          </p:nvPr>
        </p:nvSpPr>
        <p:spPr>
          <a:xfrm>
            <a:off x="-1512" y="3068960"/>
            <a:ext cx="8784976" cy="1108923"/>
          </a:xfrm>
          <a:solidFill>
            <a:schemeClr val="bg1"/>
          </a:solid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9"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Ernährung</a:t>
            </a:r>
            <a:endParaRPr lang="de-DE" sz="2400" dirty="0"/>
          </a:p>
        </p:txBody>
      </p:sp>
      <p:pic>
        <p:nvPicPr>
          <p:cNvPr id="10" name="Grafik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0538" y="242888"/>
            <a:ext cx="517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177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pic>
        <p:nvPicPr>
          <p:cNvPr id="3075" name="Picture 3" descr="C:\Users\magdalena\Desktop\Works\Projekte\Kunde\BKK\Ernahrung\42-252083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5" t="18457" r="12392" b="5851"/>
          <a:stretch/>
        </p:blipFill>
        <p:spPr bwMode="auto">
          <a:xfrm>
            <a:off x="0" y="1039813"/>
            <a:ext cx="9180512" cy="5557838"/>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userDrawn="1"/>
        </p:nvSpPr>
        <p:spPr>
          <a:xfrm>
            <a:off x="0" y="0"/>
            <a:ext cx="913765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Grafik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Ernährung</a:t>
            </a:r>
            <a:endParaRPr lang="de-DE" sz="2400" dirty="0"/>
          </a:p>
        </p:txBody>
      </p:sp>
      <p:pic>
        <p:nvPicPr>
          <p:cNvPr id="7" name="Grafik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0538" y="242888"/>
            <a:ext cx="517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63DA8AE9-9A22-4D85-B2C3-A0212DBAE85F}"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11"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27763" y="4119563"/>
            <a:ext cx="32400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0" y="2751063"/>
            <a:ext cx="6084168" cy="1470025"/>
          </a:xfrm>
          <a:solidFill>
            <a:srgbClr val="FDD205">
              <a:alpha val="91000"/>
            </a:srgbClr>
          </a:solidFill>
        </p:spPr>
        <p:txBody>
          <a:bodyPr lIns="360000">
            <a:normAutofit/>
          </a:bodyPr>
          <a:lstStyle>
            <a:lvl1pPr algn="l">
              <a:defRPr sz="3200" baseline="0">
                <a:solidFill>
                  <a:schemeClr val="bg1"/>
                </a:solidFill>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15271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Abschnitts-&#10;überschrift">
    <p:spTree>
      <p:nvGrpSpPr>
        <p:cNvPr id="1" name=""/>
        <p:cNvGrpSpPr/>
        <p:nvPr/>
      </p:nvGrpSpPr>
      <p:grpSpPr>
        <a:xfrm>
          <a:off x="0" y="0"/>
          <a:ext cx="0" cy="0"/>
          <a:chOff x="0" y="0"/>
          <a:chExt cx="0" cy="0"/>
        </a:xfrm>
      </p:grpSpPr>
      <p:sp>
        <p:nvSpPr>
          <p:cNvPr id="3" name="Rechteck 2"/>
          <p:cNvSpPr/>
          <p:nvPr userDrawn="1"/>
        </p:nvSpPr>
        <p:spPr>
          <a:xfrm>
            <a:off x="0" y="1052513"/>
            <a:ext cx="9144000"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4"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57913" y="4365625"/>
            <a:ext cx="29511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587C67F8-67B9-43DC-9B08-6DB8424D4090}"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sp>
        <p:nvSpPr>
          <p:cNvPr id="8"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Ernährung</a:t>
            </a:r>
            <a:endParaRPr lang="de-DE" sz="2400" dirty="0"/>
          </a:p>
        </p:txBody>
      </p:sp>
      <p:pic>
        <p:nvPicPr>
          <p:cNvPr id="9" name="Grafik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0538" y="242888"/>
            <a:ext cx="517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el 1"/>
          <p:cNvSpPr>
            <a:spLocks noGrp="1"/>
          </p:cNvSpPr>
          <p:nvPr>
            <p:ph type="ctrTitle"/>
          </p:nvPr>
        </p:nvSpPr>
        <p:spPr>
          <a:xfrm>
            <a:off x="0" y="2751063"/>
            <a:ext cx="7772400" cy="1470025"/>
          </a:xfrm>
          <a:solidFill>
            <a:schemeClr val="bg1"/>
          </a:solidFill>
        </p:spPr>
        <p:txBody>
          <a:bodyPr lIns="360000">
            <a:normAutofit/>
          </a:bodyPr>
          <a:lstStyle>
            <a:lvl1pPr algn="l">
              <a:defRPr sz="3200">
                <a:solidFill>
                  <a:srgbClr val="918F90"/>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039593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3476CB2-5937-488F-8296-0D4437E97189}"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smtClean="0"/>
              <a:t>Titelmasterformat durch Klicken bearbeiten</a:t>
            </a:r>
            <a:endParaRPr lang="de-DE" dirty="0"/>
          </a:p>
        </p:txBody>
      </p:sp>
      <p:sp>
        <p:nvSpPr>
          <p:cNvPr id="14"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5"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57913" y="4365625"/>
            <a:ext cx="29511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Inhaltsplatzhalter 2"/>
          <p:cNvSpPr>
            <a:spLocks noGrp="1"/>
          </p:cNvSpPr>
          <p:nvPr>
            <p:ph idx="13"/>
          </p:nvPr>
        </p:nvSpPr>
        <p:spPr>
          <a:xfrm>
            <a:off x="179512" y="1988840"/>
            <a:ext cx="8784976" cy="4464496"/>
          </a:xfrm>
        </p:spPr>
        <p:txBody>
          <a:bodyPr lIns="360000"/>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821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pic>
        <p:nvPicPr>
          <p:cNvPr id="3074" name="Picture 2" descr="C:\Users\magdalena\Desktop\Works\BKK_Bilddatenbank\DVD_02\42-2626280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67" b="3329"/>
          <a:stretch/>
        </p:blipFill>
        <p:spPr bwMode="auto">
          <a:xfrm>
            <a:off x="0" y="692150"/>
            <a:ext cx="9137650" cy="5905500"/>
          </a:xfrm>
          <a:prstGeom prst="rect">
            <a:avLst/>
          </a:prstGeom>
          <a:noFill/>
          <a:extLst>
            <a:ext uri="{909E8E84-426E-40DD-AFC4-6F175D3DCCD1}">
              <a14:hiddenFill xmlns:a14="http://schemas.microsoft.com/office/drawing/2010/main">
                <a:solidFill>
                  <a:srgbClr val="FFFFFF"/>
                </a:solidFill>
              </a14:hiddenFill>
            </a:ext>
          </a:extLst>
        </p:spPr>
      </p:pic>
      <p:sp>
        <p:nvSpPr>
          <p:cNvPr id="14"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5"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66976B5C-7916-4D25-92C8-7B0805D6E344}"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3" name="Gerade Verbindung 12"/>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Inhaltsplatzhalter 2"/>
          <p:cNvSpPr>
            <a:spLocks noGrp="1"/>
          </p:cNvSpPr>
          <p:nvPr>
            <p:ph idx="1"/>
          </p:nvPr>
        </p:nvSpPr>
        <p:spPr>
          <a:xfrm>
            <a:off x="443025" y="2060848"/>
            <a:ext cx="8305439" cy="3018672"/>
          </a:xfrm>
          <a:solidFill>
            <a:schemeClr val="bg1">
              <a:lumMod val="50000"/>
              <a:alpha val="90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
          <p:cNvSpPr txBox="1">
            <a:spLocks/>
          </p:cNvSpPr>
          <p:nvPr userDrawn="1"/>
        </p:nvSpPr>
        <p:spPr>
          <a:xfrm>
            <a:off x="452289" y="1322957"/>
            <a:ext cx="8296424" cy="792088"/>
          </a:xfrm>
          <a:prstGeom prst="rect">
            <a:avLst/>
          </a:prstGeom>
          <a:solidFill>
            <a:srgbClr val="FDD205">
              <a:alpha val="92000"/>
            </a:srgbClr>
          </a:solidFill>
        </p:spPr>
        <p:txBody>
          <a:bodyPr lIns="252000" anchor="ct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defRPr/>
            </a:pPr>
            <a:endParaRPr lang="de-DE" sz="2800" b="1" dirty="0" smtClean="0">
              <a:solidFill>
                <a:schemeClr val="bg1"/>
              </a:solidFill>
            </a:endParaRPr>
          </a:p>
        </p:txBody>
      </p:sp>
      <p:sp>
        <p:nvSpPr>
          <p:cNvPr id="16" name="Inhaltsplatzhalter 2"/>
          <p:cNvSpPr>
            <a:spLocks noGrp="1"/>
          </p:cNvSpPr>
          <p:nvPr>
            <p:ph idx="11"/>
          </p:nvPr>
        </p:nvSpPr>
        <p:spPr>
          <a:xfrm>
            <a:off x="483891" y="1412776"/>
            <a:ext cx="7756163" cy="724839"/>
          </a:xfrm>
        </p:spPr>
        <p:txBody>
          <a:bodyPr lIns="360000">
            <a:noAutofit/>
          </a:bodyPr>
          <a:lstStyle>
            <a:lvl1pPr marL="0" indent="0">
              <a:buClr>
                <a:srgbClr val="FDD205"/>
              </a:buClr>
              <a:buFontTx/>
              <a:buNone/>
              <a:defRPr sz="28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 bearbeiten</a:t>
            </a:r>
          </a:p>
        </p:txBody>
      </p:sp>
    </p:spTree>
    <p:extLst>
      <p:ext uri="{BB962C8B-B14F-4D97-AF65-F5344CB8AC3E}">
        <p14:creationId xmlns:p14="http://schemas.microsoft.com/office/powerpoint/2010/main" val="411516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Abschnitts-&#10;überschrift">
    <p:spTree>
      <p:nvGrpSpPr>
        <p:cNvPr id="1" name=""/>
        <p:cNvGrpSpPr/>
        <p:nvPr/>
      </p:nvGrpSpPr>
      <p:grpSpPr>
        <a:xfrm>
          <a:off x="0" y="0"/>
          <a:ext cx="0" cy="0"/>
          <a:chOff x="0" y="0"/>
          <a:chExt cx="0" cy="0"/>
        </a:xfrm>
      </p:grpSpPr>
      <p:pic>
        <p:nvPicPr>
          <p:cNvPr id="4098" name="Picture 2" descr="C:\Users\magdalena\Desktop\Works\BKK_Bilddatenbank\DVD_03\2011-Q4\42-3089393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2960"/>
          <a:stretch/>
        </p:blipFill>
        <p:spPr bwMode="auto">
          <a:xfrm>
            <a:off x="0" y="692150"/>
            <a:ext cx="9137650" cy="5905500"/>
          </a:xfrm>
          <a:prstGeom prst="rect">
            <a:avLst/>
          </a:prstGeom>
          <a:noFill/>
          <a:extLst>
            <a:ext uri="{909E8E84-426E-40DD-AFC4-6F175D3DCCD1}">
              <a14:hiddenFill xmlns:a14="http://schemas.microsoft.com/office/drawing/2010/main">
                <a:solidFill>
                  <a:srgbClr val="FFFFFF"/>
                </a:solidFill>
              </a14:hiddenFill>
            </a:ext>
          </a:extLst>
        </p:spPr>
      </p:pic>
      <p:sp>
        <p:nvSpPr>
          <p:cNvPr id="14"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5"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66976B5C-7916-4D25-92C8-7B0805D6E344}"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3" name="Gerade Verbindung 12"/>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Inhaltsplatzhalter 2"/>
          <p:cNvSpPr>
            <a:spLocks noGrp="1"/>
          </p:cNvSpPr>
          <p:nvPr>
            <p:ph idx="1"/>
          </p:nvPr>
        </p:nvSpPr>
        <p:spPr>
          <a:xfrm>
            <a:off x="443025" y="2115044"/>
            <a:ext cx="8305439" cy="2964475"/>
          </a:xfrm>
          <a:solidFill>
            <a:schemeClr val="bg1">
              <a:lumMod val="50000"/>
              <a:alpha val="90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
          <p:cNvSpPr txBox="1">
            <a:spLocks/>
          </p:cNvSpPr>
          <p:nvPr userDrawn="1"/>
        </p:nvSpPr>
        <p:spPr>
          <a:xfrm>
            <a:off x="395536" y="1322957"/>
            <a:ext cx="8353177" cy="792088"/>
          </a:xfrm>
          <a:prstGeom prst="rect">
            <a:avLst/>
          </a:prstGeom>
          <a:solidFill>
            <a:srgbClr val="FDD205">
              <a:alpha val="92000"/>
            </a:srgbClr>
          </a:solidFill>
        </p:spPr>
        <p:txBody>
          <a:bodyPr lIns="252000" anchor="ct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defRPr/>
            </a:pPr>
            <a:endParaRPr lang="de-DE" sz="2800" b="1" dirty="0" smtClean="0">
              <a:solidFill>
                <a:schemeClr val="bg1"/>
              </a:solidFill>
            </a:endParaRPr>
          </a:p>
        </p:txBody>
      </p:sp>
      <p:sp>
        <p:nvSpPr>
          <p:cNvPr id="16" name="Inhaltsplatzhalter 2"/>
          <p:cNvSpPr>
            <a:spLocks noGrp="1"/>
          </p:cNvSpPr>
          <p:nvPr>
            <p:ph idx="11"/>
          </p:nvPr>
        </p:nvSpPr>
        <p:spPr>
          <a:xfrm>
            <a:off x="483891" y="1412776"/>
            <a:ext cx="7756163" cy="724839"/>
          </a:xfrm>
        </p:spPr>
        <p:txBody>
          <a:bodyPr lIns="360000">
            <a:noAutofit/>
          </a:bodyPr>
          <a:lstStyle>
            <a:lvl1pPr marL="0" indent="0">
              <a:buClr>
                <a:srgbClr val="FDD205"/>
              </a:buClr>
              <a:buFontTx/>
              <a:buNone/>
              <a:defRPr sz="28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 bearbeiten</a:t>
            </a:r>
          </a:p>
        </p:txBody>
      </p:sp>
    </p:spTree>
    <p:extLst>
      <p:ext uri="{BB962C8B-B14F-4D97-AF65-F5344CB8AC3E}">
        <p14:creationId xmlns:p14="http://schemas.microsoft.com/office/powerpoint/2010/main" val="536779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5" name="Rechteck 4"/>
          <p:cNvSpPr/>
          <p:nvPr userDrawn="1"/>
        </p:nvSpPr>
        <p:spPr>
          <a:xfrm>
            <a:off x="4932363" y="696913"/>
            <a:ext cx="4211637" cy="5905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de-DE"/>
          </a:p>
        </p:txBody>
      </p:sp>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Textfeld 7"/>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9F96E776-0E13-4397-9179-D50564B80C83}"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Gerade Verbindung 11"/>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7" name="Inhaltsplatzhalter 2"/>
          <p:cNvSpPr>
            <a:spLocks noGrp="1"/>
          </p:cNvSpPr>
          <p:nvPr>
            <p:ph idx="1"/>
          </p:nvPr>
        </p:nvSpPr>
        <p:spPr>
          <a:xfrm>
            <a:off x="5220072"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Untertitel 2"/>
          <p:cNvSpPr>
            <a:spLocks noGrp="1"/>
          </p:cNvSpPr>
          <p:nvPr>
            <p:ph type="subTitle" idx="10"/>
          </p:nvPr>
        </p:nvSpPr>
        <p:spPr>
          <a:xfrm>
            <a:off x="539552" y="5301208"/>
            <a:ext cx="3767699" cy="360040"/>
          </a:xfrm>
        </p:spPr>
        <p:txBody>
          <a:bodyPr>
            <a:normAutofit/>
          </a:bodyPr>
          <a:lstStyle>
            <a:lvl1pPr marL="0" indent="0" algn="ctr">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5" name="Bildplatzhalter 2"/>
          <p:cNvSpPr>
            <a:spLocks noGrp="1"/>
          </p:cNvSpPr>
          <p:nvPr>
            <p:ph type="pic" sz="quarter" idx="11"/>
          </p:nvPr>
        </p:nvSpPr>
        <p:spPr>
          <a:xfrm>
            <a:off x="732292" y="1052736"/>
            <a:ext cx="3335651" cy="4176464"/>
          </a:xfrm>
        </p:spPr>
        <p:txBody>
          <a:bodyPr rtlCol="0">
            <a:normAutofit/>
          </a:bodyPr>
          <a:lstStyle/>
          <a:p>
            <a:pPr lvl="0"/>
            <a:endParaRPr lang="de-DE" noProof="0" dirty="0"/>
          </a:p>
        </p:txBody>
      </p:sp>
      <p:sp>
        <p:nvSpPr>
          <p:cNvPr id="13"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4"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787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4" name="Picture 2" descr="C:\Users\cynthia\Desktop\A9R7A9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1341438"/>
            <a:ext cx="397668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4"/>
          <p:cNvCxnSpPr/>
          <p:nvPr userDrawn="1"/>
        </p:nvCxnSpPr>
        <p:spPr>
          <a:xfrm>
            <a:off x="4932363" y="981075"/>
            <a:ext cx="0" cy="532765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Textfeld 7"/>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07982871-8537-4C4C-A962-6FE46AB49CE6}"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Gerade Verbindung 11"/>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p:nvPr>
        </p:nvSpPr>
        <p:spPr>
          <a:xfrm>
            <a:off x="5220072"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0" name="Untertitel 2"/>
          <p:cNvSpPr>
            <a:spLocks noGrp="1"/>
          </p:cNvSpPr>
          <p:nvPr>
            <p:ph type="subTitle" idx="10"/>
          </p:nvPr>
        </p:nvSpPr>
        <p:spPr>
          <a:xfrm>
            <a:off x="539552" y="5301208"/>
            <a:ext cx="3767699" cy="360040"/>
          </a:xfrm>
        </p:spPr>
        <p:txBody>
          <a:bodyPr>
            <a:normAutofit/>
          </a:bodyPr>
          <a:lstStyle>
            <a:lvl1pPr marL="0" indent="0" algn="ctr">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4" name="Grafik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6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D02FBC1-4AE5-4501-8325-915D169DA8F2}" type="datetime1">
              <a:rPr lang="de-DE"/>
              <a:pPr>
                <a:defRPr/>
              </a:pPr>
              <a:t>28.04.2016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642902C-1074-4DF8-9E26-D5C1A377A821}" type="slidenum">
              <a:rPr lang="de-DE"/>
              <a:pPr>
                <a:defRPr/>
              </a:pPr>
              <a:t>‹Nr.›</a:t>
            </a:fld>
            <a:endParaRPr lang="de-DE"/>
          </a:p>
        </p:txBody>
      </p:sp>
    </p:spTree>
    <p:extLst>
      <p:ext uri="{BB962C8B-B14F-4D97-AF65-F5344CB8AC3E}">
        <p14:creationId xmlns:p14="http://schemas.microsoft.com/office/powerpoint/2010/main" val="134080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cxnSp>
        <p:nvCxnSpPr>
          <p:cNvPr id="4" name="Gerade Verbindung 3"/>
          <p:cNvCxnSpPr/>
          <p:nvPr userDrawn="1"/>
        </p:nvCxnSpPr>
        <p:spPr>
          <a:xfrm>
            <a:off x="4932363" y="981075"/>
            <a:ext cx="0" cy="532765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5D3CC1C1-5B40-4AEE-9EBB-0832627E69CC}"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pic>
        <p:nvPicPr>
          <p:cNvPr id="8"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p:nvPr>
        </p:nvSpPr>
        <p:spPr>
          <a:xfrm>
            <a:off x="563914"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Bildplatzhalter 2"/>
          <p:cNvSpPr>
            <a:spLocks noGrp="1"/>
          </p:cNvSpPr>
          <p:nvPr>
            <p:ph type="pic" sz="quarter" idx="11"/>
          </p:nvPr>
        </p:nvSpPr>
        <p:spPr>
          <a:xfrm>
            <a:off x="4932040" y="714648"/>
            <a:ext cx="4211960" cy="5905500"/>
          </a:xfrm>
        </p:spPr>
        <p:txBody>
          <a:bodyPr rtlCol="0">
            <a:normAutofit/>
          </a:bodyPr>
          <a:lstStyle/>
          <a:p>
            <a:pPr lvl="0"/>
            <a:endParaRPr lang="de-DE" noProof="0" dirty="0"/>
          </a:p>
        </p:txBody>
      </p:sp>
      <p:sp>
        <p:nvSpPr>
          <p:cNvPr id="13"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4"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727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E2643312-43D5-48A3-8FAF-3903343842A1}"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3" name="Bildplatzhalter 2"/>
          <p:cNvSpPr>
            <a:spLocks noGrp="1"/>
          </p:cNvSpPr>
          <p:nvPr>
            <p:ph type="pic" sz="quarter" idx="11"/>
          </p:nvPr>
        </p:nvSpPr>
        <p:spPr>
          <a:xfrm>
            <a:off x="0" y="714648"/>
            <a:ext cx="9144000" cy="5905500"/>
          </a:xfrm>
        </p:spPr>
        <p:txBody>
          <a:bodyPr rtlCol="0">
            <a:normAutofit/>
          </a:bodyPr>
          <a:lstStyle/>
          <a:p>
            <a:pPr lvl="0"/>
            <a:endParaRPr lang="de-DE" noProof="0" dirty="0"/>
          </a:p>
        </p:txBody>
      </p:sp>
      <p:sp>
        <p:nvSpPr>
          <p:cNvPr id="13" name="Inhaltsplatzhalter 2"/>
          <p:cNvSpPr>
            <a:spLocks noGrp="1"/>
          </p:cNvSpPr>
          <p:nvPr>
            <p:ph idx="1"/>
          </p:nvPr>
        </p:nvSpPr>
        <p:spPr>
          <a:xfrm>
            <a:off x="971600" y="1340768"/>
            <a:ext cx="1980511" cy="1426259"/>
          </a:xfrm>
        </p:spPr>
        <p:txBody>
          <a:bodyPr>
            <a:normAutofit/>
          </a:bodyPr>
          <a:lstStyle>
            <a:lvl1pPr marL="0" indent="0" algn="ctr">
              <a:buClr>
                <a:srgbClr val="FDD205"/>
              </a:buClr>
              <a:buFontTx/>
              <a:buNone/>
              <a:defRPr sz="1600" b="1">
                <a:solidFill>
                  <a:schemeClr val="bg1"/>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5" name="Inhaltsplatzhalter 2"/>
          <p:cNvSpPr>
            <a:spLocks noGrp="1"/>
          </p:cNvSpPr>
          <p:nvPr>
            <p:ph idx="10"/>
          </p:nvPr>
        </p:nvSpPr>
        <p:spPr>
          <a:xfrm>
            <a:off x="3134097" y="1907643"/>
            <a:ext cx="1980511" cy="1426259"/>
          </a:xfrm>
        </p:spPr>
        <p:txBody>
          <a:bodyPr>
            <a:normAutofit/>
          </a:bodyPr>
          <a:lstStyle>
            <a:lvl1pPr marL="0" indent="0" algn="ctr">
              <a:buClr>
                <a:srgbClr val="FDD205"/>
              </a:buClr>
              <a:buFontTx/>
              <a:buNone/>
              <a:defRPr sz="1600" b="1">
                <a:solidFill>
                  <a:schemeClr val="bg1"/>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2"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4"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89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79F4F6E0-71C3-4E91-A5EF-929C8C278CEB}"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30" name="Inhaltsplatzhalter 2"/>
          <p:cNvSpPr>
            <a:spLocks noGrp="1"/>
          </p:cNvSpPr>
          <p:nvPr>
            <p:ph idx="13"/>
          </p:nvPr>
        </p:nvSpPr>
        <p:spPr>
          <a:xfrm>
            <a:off x="179512" y="1988840"/>
            <a:ext cx="8784976" cy="3024336"/>
          </a:xfrm>
        </p:spPr>
        <p:txBody>
          <a:bodyPr lIns="360000"/>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Inhaltsplatzhalter 2"/>
          <p:cNvSpPr>
            <a:spLocks noGrp="1"/>
          </p:cNvSpPr>
          <p:nvPr>
            <p:ph idx="1"/>
          </p:nvPr>
        </p:nvSpPr>
        <p:spPr>
          <a:xfrm>
            <a:off x="6314604" y="5280185"/>
            <a:ext cx="2304256" cy="834132"/>
          </a:xfrm>
          <a:ln w="28575">
            <a:noFill/>
            <a:prstDash val="sysDot"/>
          </a:ln>
        </p:spPr>
        <p:txBody>
          <a:bodyPr>
            <a:normAutofit/>
          </a:bodyPr>
          <a:lstStyle>
            <a:lvl1pPr marL="0" indent="0" algn="ctr">
              <a:buClr>
                <a:srgbClr val="FDD205"/>
              </a:buClr>
              <a:buFontTx/>
              <a:buNone/>
              <a:defRPr sz="1600" b="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4"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2"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5"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46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bschnitts-&#10;überschrift">
    <p:spTree>
      <p:nvGrpSpPr>
        <p:cNvPr id="1" name=""/>
        <p:cNvGrpSpPr/>
        <p:nvPr/>
      </p:nvGrpSpPr>
      <p:grpSpPr>
        <a:xfrm>
          <a:off x="0" y="0"/>
          <a:ext cx="0" cy="0"/>
          <a:chOff x="0" y="0"/>
          <a:chExt cx="0" cy="0"/>
        </a:xfrm>
      </p:grpSpPr>
      <p:pic>
        <p:nvPicPr>
          <p:cNvPr id="3"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m 12"/>
          <p:cNvGraphicFramePr>
            <a:graphicFrameLocks/>
          </p:cNvGraphicFramePr>
          <p:nvPr/>
        </p:nvGraphicFramePr>
        <p:xfrm>
          <a:off x="200025" y="2009775"/>
          <a:ext cx="8743950" cy="4494213"/>
        </p:xfrm>
        <a:graphic>
          <a:graphicData uri="http://schemas.openxmlformats.org/presentationml/2006/ole">
            <mc:AlternateContent xmlns:mc="http://schemas.openxmlformats.org/markup-compatibility/2006">
              <mc:Choice xmlns:v="urn:schemas-microsoft-com:vml" Requires="v">
                <p:oleObj spid="_x0000_s1057" r:id="rId4" imgW="8742422" imgH="4493141" progId="Excel.Chart.8">
                  <p:embed/>
                </p:oleObj>
              </mc:Choice>
              <mc:Fallback>
                <p:oleObj r:id="rId4" imgW="8742422" imgH="449314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2009775"/>
                        <a:ext cx="87439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EB9540A2-EA91-472E-8783-2C88B8B99B76}"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1"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3" name="Grafik 1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122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Abschnitts-&#10;überschrift">
    <p:spTree>
      <p:nvGrpSpPr>
        <p:cNvPr id="1" name=""/>
        <p:cNvGrpSpPr/>
        <p:nvPr/>
      </p:nvGrpSpPr>
      <p:grpSpPr>
        <a:xfrm>
          <a:off x="0" y="0"/>
          <a:ext cx="0" cy="0"/>
          <a:chOff x="0" y="0"/>
          <a:chExt cx="0" cy="0"/>
        </a:xfrm>
      </p:grpSpPr>
      <p:pic>
        <p:nvPicPr>
          <p:cNvPr id="3"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m 12"/>
          <p:cNvGraphicFramePr>
            <a:graphicFrameLocks/>
          </p:cNvGraphicFramePr>
          <p:nvPr/>
        </p:nvGraphicFramePr>
        <p:xfrm>
          <a:off x="452438" y="2989263"/>
          <a:ext cx="8331200" cy="3254375"/>
        </p:xfrm>
        <a:graphic>
          <a:graphicData uri="http://schemas.openxmlformats.org/presentationml/2006/ole">
            <mc:AlternateContent xmlns:mc="http://schemas.openxmlformats.org/markup-compatibility/2006">
              <mc:Choice xmlns:v="urn:schemas-microsoft-com:vml" Requires="v">
                <p:oleObj spid="_x0000_s2081" r:id="rId4" imgW="8333954" imgH="3255546" progId="Excel.Chart.8">
                  <p:embed/>
                </p:oleObj>
              </mc:Choice>
              <mc:Fallback>
                <p:oleObj r:id="rId4" imgW="8333954" imgH="325554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2989263"/>
                        <a:ext cx="83312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EAF72F4D-D8C3-4072-A8F4-D9071D049AD7}"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1"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3" name="Grafik 12"/>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718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Abschnitts-&#10;überschrift">
    <p:spTree>
      <p:nvGrpSpPr>
        <p:cNvPr id="1" name=""/>
        <p:cNvGrpSpPr/>
        <p:nvPr/>
      </p:nvGrpSpPr>
      <p:grpSpPr>
        <a:xfrm>
          <a:off x="0" y="0"/>
          <a:ext cx="0" cy="0"/>
          <a:chOff x="0" y="0"/>
          <a:chExt cx="0" cy="0"/>
        </a:xfrm>
      </p:grpSpPr>
      <p:pic>
        <p:nvPicPr>
          <p:cNvPr id="2"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816C0D65-AD90-4279-8CB1-B8E8311BD0A9}"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8" name="Gerade Verbindung 7"/>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9"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0"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088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Abschnitts-&#10;überschrift">
    <p:spTree>
      <p:nvGrpSpPr>
        <p:cNvPr id="1" name=""/>
        <p:cNvGrpSpPr/>
        <p:nvPr/>
      </p:nvGrpSpPr>
      <p:grpSpPr>
        <a:xfrm>
          <a:off x="0" y="0"/>
          <a:ext cx="0" cy="0"/>
          <a:chOff x="0" y="0"/>
          <a:chExt cx="0" cy="0"/>
        </a:xfrm>
      </p:grpSpPr>
      <p:pic>
        <p:nvPicPr>
          <p:cNvPr id="16" name="Picture 2" descr="C:\Users\magdalena\Desktop\Works\Projekte\Kunde\BKK\Ernahrung\42-2957761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18" t="22152" r="-69" b="27772"/>
          <a:stretch/>
        </p:blipFill>
        <p:spPr bwMode="auto">
          <a:xfrm flipH="1">
            <a:off x="-1" y="685895"/>
            <a:ext cx="9144001" cy="5911457"/>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userDrawn="1"/>
        </p:nvSpPr>
        <p:spPr>
          <a:xfrm>
            <a:off x="611187" y="1124744"/>
            <a:ext cx="8008143" cy="792088"/>
          </a:xfrm>
          <a:prstGeom prst="rect">
            <a:avLst/>
          </a:prstGeom>
          <a:solidFill>
            <a:srgbClr val="FDD205">
              <a:alpha val="92000"/>
            </a:srgbClr>
          </a:solidFill>
        </p:spPr>
        <p:txBody>
          <a:bodyPr lIns="252000" anchor="ct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defRPr/>
            </a:pPr>
            <a:endParaRPr lang="de-DE" sz="2800" b="1" dirty="0" smtClean="0">
              <a:solidFill>
                <a:schemeClr val="bg1"/>
              </a:solidFill>
            </a:endParaRPr>
          </a:p>
        </p:txBody>
      </p:sp>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C5E0764B-B474-4C95-B0F4-025D21A3EBB1}"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3" name="Inhaltsplatzhalter 2"/>
          <p:cNvSpPr>
            <a:spLocks noGrp="1"/>
          </p:cNvSpPr>
          <p:nvPr>
            <p:ph idx="1"/>
          </p:nvPr>
        </p:nvSpPr>
        <p:spPr>
          <a:xfrm>
            <a:off x="611560" y="1916832"/>
            <a:ext cx="8007770" cy="4392488"/>
          </a:xfrm>
          <a:solidFill>
            <a:schemeClr val="bg1">
              <a:lumMod val="50000"/>
              <a:alpha val="95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Inhaltsplatzhalter 2"/>
          <p:cNvSpPr>
            <a:spLocks noGrp="1"/>
          </p:cNvSpPr>
          <p:nvPr>
            <p:ph idx="11"/>
          </p:nvPr>
        </p:nvSpPr>
        <p:spPr>
          <a:xfrm>
            <a:off x="642789" y="1214563"/>
            <a:ext cx="7756163" cy="724839"/>
          </a:xfrm>
        </p:spPr>
        <p:txBody>
          <a:bodyPr lIns="360000">
            <a:noAutofit/>
          </a:bodyPr>
          <a:lstStyle>
            <a:lvl1pPr marL="0" indent="0">
              <a:buClr>
                <a:srgbClr val="FDD205"/>
              </a:buClr>
              <a:buFontTx/>
              <a:buNone/>
              <a:defRPr sz="28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 bearbeiten</a:t>
            </a:r>
          </a:p>
        </p:txBody>
      </p:sp>
      <p:sp>
        <p:nvSpPr>
          <p:cNvPr id="12"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5" name="Grafik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013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Abschnitts-&#10;überschrift">
    <p:spTree>
      <p:nvGrpSpPr>
        <p:cNvPr id="1" name=""/>
        <p:cNvGrpSpPr/>
        <p:nvPr/>
      </p:nvGrpSpPr>
      <p:grpSpPr>
        <a:xfrm>
          <a:off x="0" y="0"/>
          <a:ext cx="0" cy="0"/>
          <a:chOff x="0" y="0"/>
          <a:chExt cx="0" cy="0"/>
        </a:xfrm>
      </p:grpSpPr>
      <p:sp>
        <p:nvSpPr>
          <p:cNvPr id="3" name="Rechteck 2"/>
          <p:cNvSpPr/>
          <p:nvPr userDrawn="1"/>
        </p:nvSpPr>
        <p:spPr>
          <a:xfrm>
            <a:off x="0" y="1052513"/>
            <a:ext cx="9144000"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4"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940E7657-C080-4ED1-9618-80D3168BE201}"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sp>
        <p:nvSpPr>
          <p:cNvPr id="28" name="Titel 1"/>
          <p:cNvSpPr>
            <a:spLocks noGrp="1"/>
          </p:cNvSpPr>
          <p:nvPr>
            <p:ph type="ctrTitle"/>
          </p:nvPr>
        </p:nvSpPr>
        <p:spPr>
          <a:xfrm>
            <a:off x="0" y="1757265"/>
            <a:ext cx="7772400" cy="879647"/>
          </a:xfrm>
          <a:solidFill>
            <a:schemeClr val="bg1"/>
          </a:solidFill>
        </p:spPr>
        <p:txBody>
          <a:bodyPr lIns="360000">
            <a:normAutofit/>
          </a:bodyPr>
          <a:lstStyle>
            <a:lvl1pPr algn="l">
              <a:defRPr sz="3200">
                <a:solidFill>
                  <a:srgbClr val="918F90"/>
                </a:solidFill>
              </a:defRPr>
            </a:lvl1pPr>
          </a:lstStyle>
          <a:p>
            <a:r>
              <a:rPr lang="de-DE" dirty="0" smtClean="0"/>
              <a:t>Titelmasterformat durch Klicken bearbeiten</a:t>
            </a:r>
            <a:endParaRPr lang="de-DE" dirty="0"/>
          </a:p>
        </p:txBody>
      </p:sp>
      <p:sp>
        <p:nvSpPr>
          <p:cNvPr id="14"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Ernährung</a:t>
            </a:r>
            <a:endParaRPr lang="de-DE" sz="2400" dirty="0"/>
          </a:p>
        </p:txBody>
      </p:sp>
      <p:pic>
        <p:nvPicPr>
          <p:cNvPr id="15"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0538" y="242888"/>
            <a:ext cx="517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2"/>
          <p:cNvPicPr>
            <a:picLocks noChangeAspect="1"/>
          </p:cNvPicPr>
          <p:nvPr userDrawn="1"/>
        </p:nvPicPr>
        <p:blipFill rotWithShape="1">
          <a:blip r:embed="rId4">
            <a:extLst>
              <a:ext uri="{28A0092B-C50C-407E-A947-70E740481C1C}">
                <a14:useLocalDpi xmlns:a14="http://schemas.microsoft.com/office/drawing/2010/main" val="0"/>
              </a:ext>
            </a:extLst>
          </a:blip>
          <a:srcRect r="30997"/>
          <a:stretch/>
        </p:blipFill>
        <p:spPr bwMode="auto">
          <a:xfrm>
            <a:off x="5616166" y="2836212"/>
            <a:ext cx="3527834" cy="361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827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tertitel 2"/>
          <p:cNvSpPr txBox="1">
            <a:spLocks/>
          </p:cNvSpPr>
          <p:nvPr userDrawn="1"/>
        </p:nvSpPr>
        <p:spPr>
          <a:xfrm>
            <a:off x="395288" y="6313488"/>
            <a:ext cx="1944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 zum Einfügen klicken</a:t>
            </a:r>
            <a:endParaRPr lang="de-DE" sz="900" dirty="0">
              <a:solidFill>
                <a:srgbClr val="918F90"/>
              </a:solidFill>
            </a:endParaRPr>
          </a:p>
        </p:txBody>
      </p:sp>
      <p:sp>
        <p:nvSpPr>
          <p:cNvPr id="11" name="Rechteck 10"/>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E73A5FD3-0078-4ECC-A297-745DEF9AE4D4}"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4" name="Gerade Verbindung 13"/>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21" name="Inhaltsplatzhalter 2"/>
          <p:cNvSpPr>
            <a:spLocks noGrp="1"/>
          </p:cNvSpPr>
          <p:nvPr>
            <p:ph idx="10"/>
          </p:nvPr>
        </p:nvSpPr>
        <p:spPr>
          <a:xfrm>
            <a:off x="4645025" y="2893939"/>
            <a:ext cx="3804243" cy="3388214"/>
          </a:xfrm>
        </p:spPr>
        <p:txBody>
          <a:bodyPr/>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2" name="Inhaltsplatzhalter 2"/>
          <p:cNvSpPr>
            <a:spLocks noGrp="1"/>
          </p:cNvSpPr>
          <p:nvPr>
            <p:ph idx="11"/>
          </p:nvPr>
        </p:nvSpPr>
        <p:spPr>
          <a:xfrm>
            <a:off x="503238" y="2060822"/>
            <a:ext cx="3804243" cy="792113"/>
          </a:xfrm>
        </p:spPr>
        <p:txBody>
          <a:bodyPr/>
          <a:lstStyle>
            <a:lvl1pPr marL="0" indent="0">
              <a:buClr>
                <a:srgbClr val="FDD205"/>
              </a:buClr>
              <a:buFontTx/>
              <a:buNone/>
              <a:defRPr sz="2400" b="1">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4" name="Inhaltsplatzhalter 2"/>
          <p:cNvSpPr>
            <a:spLocks noGrp="1"/>
          </p:cNvSpPr>
          <p:nvPr>
            <p:ph idx="12"/>
          </p:nvPr>
        </p:nvSpPr>
        <p:spPr>
          <a:xfrm>
            <a:off x="4644008" y="2060823"/>
            <a:ext cx="3804243" cy="792113"/>
          </a:xfrm>
        </p:spPr>
        <p:txBody>
          <a:bodyPr/>
          <a:lstStyle>
            <a:lvl1pPr marL="0" indent="0">
              <a:buClr>
                <a:srgbClr val="FDD205"/>
              </a:buClr>
              <a:buFontTx/>
              <a:buNone/>
              <a:defRPr sz="2400" b="1">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5" name="Inhaltsplatzhalter 2"/>
          <p:cNvSpPr>
            <a:spLocks noGrp="1"/>
          </p:cNvSpPr>
          <p:nvPr>
            <p:ph idx="13"/>
          </p:nvPr>
        </p:nvSpPr>
        <p:spPr>
          <a:xfrm>
            <a:off x="519705" y="2903139"/>
            <a:ext cx="3804243" cy="3388214"/>
          </a:xfrm>
        </p:spPr>
        <p:txBody>
          <a:bodyPr/>
          <a:lstStyle>
            <a:lvl1pPr>
              <a:buClr>
                <a:srgbClr val="FDD205"/>
              </a:buClr>
              <a:defRPr sz="2400">
                <a:solidFill>
                  <a:srgbClr val="918F90"/>
                </a:solidFill>
              </a:defRPr>
            </a:lvl1pPr>
            <a:lvl2pPr>
              <a:buClr>
                <a:srgbClr val="FDD205"/>
              </a:buClr>
              <a:defRPr sz="2000">
                <a:solidFill>
                  <a:srgbClr val="918F90"/>
                </a:solidFill>
              </a:defRPr>
            </a:lvl2pPr>
            <a:lvl3pPr>
              <a:buClr>
                <a:srgbClr val="FDD205"/>
              </a:buClr>
              <a:defRPr sz="1800">
                <a:solidFill>
                  <a:srgbClr val="918F90"/>
                </a:solidFill>
              </a:defRPr>
            </a:lvl3pPr>
            <a:lvl4pPr>
              <a:buClr>
                <a:srgbClr val="FDD205"/>
              </a:buClr>
              <a:defRPr sz="1600">
                <a:solidFill>
                  <a:srgbClr val="918F90"/>
                </a:solidFill>
              </a:defRPr>
            </a:lvl4pPr>
            <a:lvl5pPr>
              <a:buClr>
                <a:srgbClr val="FDD205"/>
              </a:buClr>
              <a:defRPr sz="1600">
                <a:solidFill>
                  <a:srgbClr val="918F90"/>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5"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6"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50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Textfeld 8"/>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5B804A91-5153-4458-A433-0F92022E91F8}"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smtClean="0"/>
              <a:t>Titelmasterformat durch Klicken bearbeiten</a:t>
            </a:r>
            <a:endParaRPr lang="de-DE" dirty="0"/>
          </a:p>
        </p:txBody>
      </p:sp>
      <p:sp>
        <p:nvSpPr>
          <p:cNvPr id="30" name="Inhaltsplatzhalter 2"/>
          <p:cNvSpPr>
            <a:spLocks noGrp="1"/>
          </p:cNvSpPr>
          <p:nvPr>
            <p:ph idx="13"/>
          </p:nvPr>
        </p:nvSpPr>
        <p:spPr>
          <a:xfrm>
            <a:off x="179512" y="1988840"/>
            <a:ext cx="8784976" cy="4464496"/>
          </a:xfrm>
        </p:spPr>
        <p:txBody>
          <a:bodyPr lIns="360000"/>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Untertitel 2"/>
          <p:cNvSpPr txBox="1">
            <a:spLocks/>
          </p:cNvSpPr>
          <p:nvPr userDrawn="1"/>
        </p:nvSpPr>
        <p:spPr bwMode="auto">
          <a:xfrm>
            <a:off x="813471" y="207169"/>
            <a:ext cx="1166241"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Ernährung</a:t>
            </a:r>
            <a:endParaRPr lang="de-DE" sz="1400" dirty="0"/>
          </a:p>
        </p:txBody>
      </p:sp>
      <p:pic>
        <p:nvPicPr>
          <p:cNvPr id="12"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116" y="132962"/>
            <a:ext cx="360288" cy="3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95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F3CF9E61-4B9A-42A1-8D38-0024D5E3B72F}" type="datetime1">
              <a:rPr lang="de-DE"/>
              <a:pPr>
                <a:defRPr/>
              </a:pPr>
              <a:t>28.04.2016</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07EA659-2C4C-4E8F-9BEB-B6E351D2675C}" type="slidenum">
              <a:rPr lang="de-DE"/>
              <a:pPr>
                <a:defRPr/>
              </a:pPr>
              <a:t>‹Nr.›</a:t>
            </a:fld>
            <a:endParaRPr lang="de-DE"/>
          </a:p>
        </p:txBody>
      </p:sp>
    </p:spTree>
    <p:extLst>
      <p:ext uri="{BB962C8B-B14F-4D97-AF65-F5344CB8AC3E}">
        <p14:creationId xmlns:p14="http://schemas.microsoft.com/office/powerpoint/2010/main" val="3437447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Abschnitts-&#10;überschrift">
    <p:spTree>
      <p:nvGrpSpPr>
        <p:cNvPr id="1" name=""/>
        <p:cNvGrpSpPr/>
        <p:nvPr/>
      </p:nvGrpSpPr>
      <p:grpSpPr>
        <a:xfrm>
          <a:off x="0" y="0"/>
          <a:ext cx="0" cy="0"/>
          <a:chOff x="0" y="0"/>
          <a:chExt cx="0" cy="0"/>
        </a:xfrm>
      </p:grpSpPr>
      <p:sp>
        <p:nvSpPr>
          <p:cNvPr id="7" name="Rechteck 6"/>
          <p:cNvSpPr/>
          <p:nvPr userDrawn="1"/>
        </p:nvSpPr>
        <p:spPr>
          <a:xfrm>
            <a:off x="-1588" y="1052513"/>
            <a:ext cx="9144001"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dirty="0">
                <a:solidFill>
                  <a:schemeClr val="bg1"/>
                </a:solidFill>
                <a:cs typeface="+mn-cs"/>
              </a:rPr>
              <a:t>	</a:t>
            </a:r>
            <a:r>
              <a:rPr lang="de-DE" sz="900" dirty="0" smtClean="0">
                <a:solidFill>
                  <a:schemeClr val="bg1"/>
                </a:solidFill>
                <a:cs typeface="+mn-cs"/>
              </a:rPr>
              <a:t>            </a:t>
            </a:r>
            <a:fld id="{4A6F2A5B-354F-45A2-BFD1-B9FE16F64698}"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sp>
        <p:nvSpPr>
          <p:cNvPr id="28" name="Titel 1"/>
          <p:cNvSpPr>
            <a:spLocks noGrp="1"/>
          </p:cNvSpPr>
          <p:nvPr>
            <p:ph type="ctrTitle"/>
          </p:nvPr>
        </p:nvSpPr>
        <p:spPr>
          <a:xfrm>
            <a:off x="0" y="1757265"/>
            <a:ext cx="7772400" cy="879647"/>
          </a:xfrm>
          <a:solidFill>
            <a:schemeClr val="bg1"/>
          </a:solidFill>
        </p:spPr>
        <p:txBody>
          <a:bodyPr lIns="360000">
            <a:normAutofit/>
          </a:bodyPr>
          <a:lstStyle>
            <a:lvl1pPr algn="l">
              <a:defRPr sz="3200">
                <a:solidFill>
                  <a:srgbClr val="918F90"/>
                </a:solidFill>
              </a:defRPr>
            </a:lvl1pPr>
          </a:lstStyle>
          <a:p>
            <a:r>
              <a:rPr lang="de-DE" dirty="0" smtClean="0"/>
              <a:t>Titelmasterformat durch Klicken bearbeiten</a:t>
            </a:r>
            <a:endParaRPr lang="de-DE" dirty="0"/>
          </a:p>
        </p:txBody>
      </p:sp>
      <p:sp>
        <p:nvSpPr>
          <p:cNvPr id="20" name="Inhaltsplatzhalter 2"/>
          <p:cNvSpPr>
            <a:spLocks noGrp="1"/>
          </p:cNvSpPr>
          <p:nvPr>
            <p:ph idx="1"/>
          </p:nvPr>
        </p:nvSpPr>
        <p:spPr>
          <a:xfrm>
            <a:off x="395536" y="3789040"/>
            <a:ext cx="3600400" cy="2448272"/>
          </a:xfrm>
        </p:spPr>
        <p:txBody>
          <a:bodyPr>
            <a:normAutofit/>
          </a:bodyPr>
          <a:lstStyle>
            <a:lvl1pPr marL="0" indent="0">
              <a:buClr>
                <a:srgbClr val="FDD205"/>
              </a:buClr>
              <a:buFontTx/>
              <a:buNone/>
              <a:defRPr sz="160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1" name="Inhaltsplatzhalter 2"/>
          <p:cNvSpPr>
            <a:spLocks noGrp="1"/>
          </p:cNvSpPr>
          <p:nvPr>
            <p:ph idx="10"/>
          </p:nvPr>
        </p:nvSpPr>
        <p:spPr>
          <a:xfrm>
            <a:off x="5076056" y="3789040"/>
            <a:ext cx="3600400" cy="2448272"/>
          </a:xfrm>
        </p:spPr>
        <p:txBody>
          <a:bodyPr>
            <a:normAutofit/>
          </a:bodyPr>
          <a:lstStyle>
            <a:lvl1pPr marL="0" indent="0">
              <a:buClr>
                <a:srgbClr val="FDD205"/>
              </a:buClr>
              <a:buFontTx/>
              <a:buNone/>
              <a:defRPr sz="160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8" name="Inhaltsplatzhalter 2"/>
          <p:cNvSpPr>
            <a:spLocks noGrp="1"/>
          </p:cNvSpPr>
          <p:nvPr>
            <p:ph idx="11"/>
          </p:nvPr>
        </p:nvSpPr>
        <p:spPr>
          <a:xfrm>
            <a:off x="395536" y="3068960"/>
            <a:ext cx="3600400" cy="648072"/>
          </a:xfrm>
        </p:spPr>
        <p:txBody>
          <a:bodyPr>
            <a:noAutofit/>
          </a:bodyPr>
          <a:lstStyle>
            <a:lvl1pPr marL="0" indent="0">
              <a:buClr>
                <a:srgbClr val="FDD205"/>
              </a:buClr>
              <a:buFontTx/>
              <a:buNone/>
              <a:defRPr sz="1800" b="1">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9" name="Inhaltsplatzhalter 2"/>
          <p:cNvSpPr>
            <a:spLocks noGrp="1"/>
          </p:cNvSpPr>
          <p:nvPr>
            <p:ph idx="12"/>
          </p:nvPr>
        </p:nvSpPr>
        <p:spPr>
          <a:xfrm>
            <a:off x="5076056" y="3068960"/>
            <a:ext cx="3600400" cy="648072"/>
          </a:xfrm>
        </p:spPr>
        <p:txBody>
          <a:bodyPr>
            <a:noAutofit/>
          </a:bodyPr>
          <a:lstStyle>
            <a:lvl1pPr marL="0" indent="0">
              <a:buClr>
                <a:srgbClr val="FDD205"/>
              </a:buClr>
              <a:buFontTx/>
              <a:buNone/>
              <a:defRPr sz="1800" b="1">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4"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Ernährung</a:t>
            </a:r>
            <a:endParaRPr lang="de-DE" sz="2400" dirty="0"/>
          </a:p>
        </p:txBody>
      </p:sp>
      <p:pic>
        <p:nvPicPr>
          <p:cNvPr id="15"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0538" y="242888"/>
            <a:ext cx="517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83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9C92E264-3E11-4000-8DD4-4B3E809EDB94}" type="datetime1">
              <a:rPr lang="de-DE"/>
              <a:pPr>
                <a:defRPr/>
              </a:pPr>
              <a:t>28.04.2016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6C50AD2-57C3-4BBF-8829-13ED1BC4A2B8}" type="slidenum">
              <a:rPr lang="de-DE"/>
              <a:pPr>
                <a:defRPr/>
              </a:pPr>
              <a:t>‹Nr.›</a:t>
            </a:fld>
            <a:endParaRPr lang="de-DE"/>
          </a:p>
        </p:txBody>
      </p:sp>
    </p:spTree>
    <p:extLst>
      <p:ext uri="{BB962C8B-B14F-4D97-AF65-F5344CB8AC3E}">
        <p14:creationId xmlns:p14="http://schemas.microsoft.com/office/powerpoint/2010/main" val="237578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0115B1B1-77FD-41F6-B5C0-0D2DCE06DA20}" type="datetime1">
              <a:rPr lang="de-DE"/>
              <a:pPr>
                <a:defRPr/>
              </a:pPr>
              <a:t>28.04.2016</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764A5C9-FD01-4690-AC19-1A79AD9FB0C5}" type="slidenum">
              <a:rPr lang="de-DE"/>
              <a:pPr>
                <a:defRPr/>
              </a:pPr>
              <a:t>‹Nr.›</a:t>
            </a:fld>
            <a:endParaRPr lang="de-DE"/>
          </a:p>
        </p:txBody>
      </p:sp>
    </p:spTree>
    <p:extLst>
      <p:ext uri="{BB962C8B-B14F-4D97-AF65-F5344CB8AC3E}">
        <p14:creationId xmlns:p14="http://schemas.microsoft.com/office/powerpoint/2010/main" val="159879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2E5DE47C-44FC-4015-A700-7DD4117465F9}" type="datetime1">
              <a:rPr lang="de-DE"/>
              <a:pPr>
                <a:defRPr/>
              </a:pPr>
              <a:t>28.04.2016</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20EA2475-B7C8-44B6-8AC3-C1E261DCCDEA}" type="slidenum">
              <a:rPr lang="de-DE"/>
              <a:pPr>
                <a:defRPr/>
              </a:pPr>
              <a:t>‹Nr.›</a:t>
            </a:fld>
            <a:endParaRPr lang="de-DE"/>
          </a:p>
        </p:txBody>
      </p:sp>
    </p:spTree>
    <p:extLst>
      <p:ext uri="{BB962C8B-B14F-4D97-AF65-F5344CB8AC3E}">
        <p14:creationId xmlns:p14="http://schemas.microsoft.com/office/powerpoint/2010/main" val="10370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6B7F77C-5B61-4671-8897-C48E7664225D}" type="datetime1">
              <a:rPr lang="de-DE"/>
              <a:pPr>
                <a:defRPr/>
              </a:pPr>
              <a:t>28.04.2016</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72C45248-8F62-4331-8EC5-0347B9B12B04}" type="slidenum">
              <a:rPr lang="de-DE"/>
              <a:pPr>
                <a:defRPr/>
              </a:pPr>
              <a:t>‹Nr.›</a:t>
            </a:fld>
            <a:endParaRPr lang="de-DE"/>
          </a:p>
        </p:txBody>
      </p:sp>
    </p:spTree>
    <p:extLst>
      <p:ext uri="{BB962C8B-B14F-4D97-AF65-F5344CB8AC3E}">
        <p14:creationId xmlns:p14="http://schemas.microsoft.com/office/powerpoint/2010/main" val="40654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5EAA1A5B-7E97-4880-BCF1-C4DA2F363D6F}" type="datetime1">
              <a:rPr lang="de-DE"/>
              <a:pPr>
                <a:defRPr/>
              </a:pPr>
              <a:t>28.04.2016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198AEF0-5F11-48F4-87EB-30333E4FC781}" type="slidenum">
              <a:rPr lang="de-DE"/>
              <a:pPr>
                <a:defRPr/>
              </a:pPr>
              <a:t>‹Nr.›</a:t>
            </a:fld>
            <a:endParaRPr lang="de-DE"/>
          </a:p>
        </p:txBody>
      </p:sp>
    </p:spTree>
    <p:extLst>
      <p:ext uri="{BB962C8B-B14F-4D97-AF65-F5344CB8AC3E}">
        <p14:creationId xmlns:p14="http://schemas.microsoft.com/office/powerpoint/2010/main" val="173490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11CFC11A-FDEF-4C93-8FD1-0382417D318F}" type="datetime1">
              <a:rPr lang="de-DE"/>
              <a:pPr>
                <a:defRPr/>
              </a:pPr>
              <a:t>28.04.2016</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19F49E4-7674-46F5-8813-9768C622F366}" type="slidenum">
              <a:rPr lang="de-DE"/>
              <a:pPr>
                <a:defRPr/>
              </a:pPr>
              <a:t>‹Nr.›</a:t>
            </a:fld>
            <a:endParaRPr lang="de-DE"/>
          </a:p>
        </p:txBody>
      </p:sp>
    </p:spTree>
    <p:extLst>
      <p:ext uri="{BB962C8B-B14F-4D97-AF65-F5344CB8AC3E}">
        <p14:creationId xmlns:p14="http://schemas.microsoft.com/office/powerpoint/2010/main" val="387943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A2648CE-A75F-42E1-80DF-C04D0F47C39E}" type="datetime1">
              <a:rPr lang="de-DE"/>
              <a:pPr>
                <a:defRPr/>
              </a:pPr>
              <a:t>28.04.2016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0F207BC-A3B9-42CE-B9E8-873D8AE8FE2A}" type="slidenum">
              <a:rPr lang="de-DE"/>
              <a:pPr>
                <a:defRPr/>
              </a:pPr>
              <a:t>‹Nr.›</a:t>
            </a:fld>
            <a:endParaRPr lang="de-DE"/>
          </a:p>
        </p:txBody>
      </p:sp>
      <p:pic>
        <p:nvPicPr>
          <p:cNvPr id="1031" name="Picture 14" descr="C:\Dokumente und Einstellungen\nora\Desktop\v1_auswertung_Selbsttest.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538" y="1106488"/>
            <a:ext cx="9324976"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C:\Dokumente und Einstellungen\nora\Desktop\v1_auswertung_Selbsttest2.jpg"/>
          <p:cNvPicPr>
            <a:picLocks noChangeAspect="1" noChangeArrowheads="1"/>
          </p:cNvPicPr>
          <p:nvPr userDrawn="1"/>
        </p:nvPicPr>
        <p:blipFill>
          <a:blip r:embed="rId14" cstate="print"/>
          <a:srcRect/>
          <a:stretch>
            <a:fillRect/>
          </a:stretch>
        </p:blipFill>
        <p:spPr bwMode="auto">
          <a:xfrm>
            <a:off x="-47625" y="6597650"/>
            <a:ext cx="9334500" cy="260350"/>
          </a:xfrm>
          <a:prstGeom prst="rect">
            <a:avLst/>
          </a:prstGeom>
          <a:noFill/>
          <a:ln w="635">
            <a:solidFill>
              <a:schemeClr val="bg1">
                <a:lumMod val="85000"/>
              </a:schemeClr>
            </a:solidFill>
          </a:ln>
        </p:spPr>
      </p:pic>
      <p:sp>
        <p:nvSpPr>
          <p:cNvPr id="1033" name="Textfeld 8"/>
          <p:cNvSpPr txBox="1">
            <a:spLocks noChangeArrowheads="1"/>
          </p:cNvSpPr>
          <p:nvPr userDrawn="1"/>
        </p:nvSpPr>
        <p:spPr bwMode="auto">
          <a:xfrm>
            <a:off x="503238" y="659765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hangingPunct="1"/>
            <a:r>
              <a:rPr lang="de-DE" sz="900" dirty="0">
                <a:solidFill>
                  <a:srgbClr val="7F7F7F"/>
                </a:solidFill>
              </a:rPr>
              <a:t>BGM Online	BKK </a:t>
            </a:r>
            <a:r>
              <a:rPr lang="de-DE" sz="900" dirty="0" smtClean="0">
                <a:solidFill>
                  <a:srgbClr val="7F7F7F"/>
                </a:solidFill>
              </a:rPr>
              <a:t>Dachverband e.V.</a:t>
            </a:r>
            <a:r>
              <a:rPr lang="de-DE" sz="900" dirty="0">
                <a:solidFill>
                  <a:srgbClr val="7F7F7F"/>
                </a:solidFill>
              </a:rPr>
              <a:t>	Abteilung Gesundheitsförderung	http://</a:t>
            </a:r>
            <a:r>
              <a:rPr lang="de-DE" sz="900" dirty="0" smtClean="0">
                <a:solidFill>
                  <a:srgbClr val="7F7F7F"/>
                </a:solidFill>
              </a:rPr>
              <a:t>www.bkk-dv.de </a:t>
            </a:r>
            <a:r>
              <a:rPr lang="de-DE" sz="900" dirty="0">
                <a:solidFill>
                  <a:srgbClr val="7F7F7F"/>
                </a:solidFill>
              </a:rPr>
              <a:t>	</a:t>
            </a:r>
            <a:r>
              <a:rPr lang="de-DE" sz="900" smtClean="0">
                <a:solidFill>
                  <a:srgbClr val="7F7F7F"/>
                </a:solidFill>
              </a:rPr>
              <a:t>            </a:t>
            </a:r>
            <a:fld id="{6759D131-58C9-45D6-B5A6-1D6E3CD596D1}" type="slidenum">
              <a:rPr lang="de-DE" sz="900" smtClean="0">
                <a:solidFill>
                  <a:srgbClr val="7F7F7F"/>
                </a:solidFill>
              </a:rPr>
              <a:pPr eaLnBrk="1" hangingPunct="1"/>
              <a:t>‹Nr.›</a:t>
            </a:fld>
            <a:r>
              <a:rPr lang="de-DE" sz="900" dirty="0">
                <a:solidFill>
                  <a:srgbClr val="7F7F7F"/>
                </a:solidFill>
              </a:rPr>
              <a:t> </a:t>
            </a:r>
          </a:p>
        </p:txBody>
      </p:sp>
    </p:spTree>
    <p:extLst>
      <p:ext uri="{BB962C8B-B14F-4D97-AF65-F5344CB8AC3E}">
        <p14:creationId xmlns:p14="http://schemas.microsoft.com/office/powerpoint/2010/main" val="1727927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A9E105-52D0-4AFE-822B-C37BE8CCCE37}" type="datetimeFigureOut">
              <a:rPr lang="de-DE"/>
              <a:pPr>
                <a:defRPr/>
              </a:pPr>
              <a:t>28.04.2016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A61F07A-1826-441E-A1E7-5BDA39E70ACB}" type="slidenum">
              <a:rPr lang="de-DE"/>
              <a:pPr>
                <a:defRPr/>
              </a:pPr>
              <a:t>‹Nr.›</a:t>
            </a:fld>
            <a:endParaRPr lang="de-DE"/>
          </a:p>
        </p:txBody>
      </p:sp>
    </p:spTree>
    <p:extLst>
      <p:ext uri="{BB962C8B-B14F-4D97-AF65-F5344CB8AC3E}">
        <p14:creationId xmlns:p14="http://schemas.microsoft.com/office/powerpoint/2010/main" val="3267721227"/>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85" r:id="rId3"/>
    <p:sldLayoutId id="2147483688" r:id="rId4"/>
    <p:sldLayoutId id="2147483689" r:id="rId5"/>
    <p:sldLayoutId id="2147483703"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hyperlink" Target="https://www.dge.de/fileadmin/public/doc/fm/10-Regeln-der-DGE.pdf" TargetMode="External"/><Relationship Id="rId3" Type="http://schemas.openxmlformats.org/officeDocument/2006/relationships/hyperlink" Target="http://www.bkk-dachverband.de/publikationen/bkk-gesundheitsreport/" TargetMode="External"/><Relationship Id="rId7" Type="http://schemas.openxmlformats.org/officeDocument/2006/relationships/hyperlink" Target="http://www.jobundfit.de/service/medien.html?eID=dam_frontend_push&amp;docID=1400" TargetMode="External"/><Relationship Id="rId12" Type="http://schemas.openxmlformats.org/officeDocument/2006/relationships/hyperlink" Target="http://ec.europa.eu/health/ph_publication/eb_food_de.pdf" TargetMode="External"/><Relationship Id="rId2" Type="http://schemas.openxmlformats.org/officeDocument/2006/relationships/hyperlink" Target="http://www.vis.bayern.de/ernaehrung/ernaehrung/ernaehrung_gruppen/ernaehrung_stress.htm" TargetMode="External"/><Relationship Id="rId1" Type="http://schemas.openxmlformats.org/officeDocument/2006/relationships/slideLayout" Target="../slideLayouts/slideLayout29.xml"/><Relationship Id="rId6" Type="http://schemas.openxmlformats.org/officeDocument/2006/relationships/hyperlink" Target="http://www.bmel.de/SharedDocs/Downloads/Broschueren/Ernaehrungsreport2016.pdf?__blob=publicationFile" TargetMode="External"/><Relationship Id="rId11" Type="http://schemas.openxmlformats.org/officeDocument/2006/relationships/hyperlink" Target="http://profi.diabetesde.org/fileadmin/users/Patientenseite/PDFs_und_TEXTE/Infomaterial/Gesundheitsbericht_2011_Imprimatur_20_10_2010.pdf" TargetMode="External"/><Relationship Id="rId5" Type="http://schemas.openxmlformats.org/officeDocument/2006/relationships/hyperlink" Target="https://www.bundesgesundheitsministerium.de/fileadmin/dateien/Publikationen/Praevention/Broschueren/Broschuere_Ratgeber_zur_gesundheitlichen_Praevention.pdf" TargetMode="External"/><Relationship Id="rId10" Type="http://schemas.openxmlformats.org/officeDocument/2006/relationships/hyperlink" Target="https://www.dge.de/wissenschaft/ernaehrungsberichte/ernaehrungsbericht-2004/ernaehrungsbericht-2004-kapitel-1-und-8/" TargetMode="External"/><Relationship Id="rId4" Type="http://schemas.openxmlformats.org/officeDocument/2006/relationships/hyperlink" Target="http://www.gesundheitsforschung-bmbf.de/_media/Meinungen_zu_gesunder_Ernaehrung_201212.pdf" TargetMode="External"/><Relationship Id="rId9" Type="http://schemas.openxmlformats.org/officeDocument/2006/relationships/hyperlink" Target="https://www.dge.de/wissenschaft/ernaehrungsberichte/ernaehrungsbericht-2012/kapitel-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iga-info.de/fileadmin/redakteur/Veroeffentlichungen/iga_Reporte/Dokumente/iga-Report_28_Wirksamkeit_Nutzen_betrieblicher_Praevention.pdf" TargetMode="External"/><Relationship Id="rId2" Type="http://schemas.openxmlformats.org/officeDocument/2006/relationships/hyperlink" Target="https://www.gkv-spitzenverband.de/media/dokumente/presse/publikationen/Leitfaden_Praevention-2014_barrierefrei.pdf" TargetMode="External"/><Relationship Id="rId1" Type="http://schemas.openxmlformats.org/officeDocument/2006/relationships/slideLayout" Target="../slideLayouts/slideLayout15.xml"/><Relationship Id="rId6" Type="http://schemas.openxmlformats.org/officeDocument/2006/relationships/hyperlink" Target="http://www.who.int/nutrition/publications/guidelines/sugar_intake_information_note_en.pdf?ua=1" TargetMode="External"/><Relationship Id="rId5" Type="http://schemas.openxmlformats.org/officeDocument/2006/relationships/hyperlink" Target="http://www.rki.de/DE/Content/Gesundheitsmonitoring/Gesundheitsberichterstattung/GBEDownloadsF/Geda2012/uebergewicht_adipositas.pdf?__blob=publicationFile" TargetMode="External"/><Relationship Id="rId4" Type="http://schemas.openxmlformats.org/officeDocument/2006/relationships/hyperlink" Target="https://www.bmel.de/SharedDocs/Downloads/Ernaehrung/NVS_ErgebnisberichtTeil2.pdf?__blob=publicationFi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823071"/>
            <a:ext cx="6660232" cy="1542033"/>
          </a:xfrm>
        </p:spPr>
        <p:txBody>
          <a:bodyPr>
            <a:noAutofit/>
          </a:bodyPr>
          <a:lstStyle/>
          <a:p>
            <a:r>
              <a:rPr lang="de-DE" sz="3300" dirty="0"/>
              <a:t>Gesunde Ernährung </a:t>
            </a:r>
            <a:r>
              <a:rPr lang="de-DE" sz="3300" dirty="0" smtClean="0"/>
              <a:t>im Unternehmen – </a:t>
            </a:r>
            <a:r>
              <a:rPr lang="de-DE" sz="3300" dirty="0"/>
              <a:t>eine </a:t>
            </a:r>
            <a:r>
              <a:rPr lang="de-DE" sz="3300" dirty="0" smtClean="0"/>
              <a:t>Aufgabe im BGM</a:t>
            </a:r>
            <a:endParaRPr lang="de-DE" sz="3300" dirty="0"/>
          </a:p>
        </p:txBody>
      </p:sp>
    </p:spTree>
    <p:extLst>
      <p:ext uri="{BB962C8B-B14F-4D97-AF65-F5344CB8AC3E}">
        <p14:creationId xmlns:p14="http://schemas.microsoft.com/office/powerpoint/2010/main" val="25376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So i(s)</a:t>
            </a:r>
            <a:r>
              <a:rPr lang="de-DE" sz="3500" dirty="0" err="1"/>
              <a:t>st</a:t>
            </a:r>
            <a:r>
              <a:rPr lang="de-DE" sz="3500" dirty="0"/>
              <a:t> Deutschland (3)</a:t>
            </a:r>
          </a:p>
        </p:txBody>
      </p:sp>
      <p:sp>
        <p:nvSpPr>
          <p:cNvPr id="3" name="Inhaltsplatzhalter 2"/>
          <p:cNvSpPr>
            <a:spLocks noGrp="1"/>
          </p:cNvSpPr>
          <p:nvPr>
            <p:ph idx="13"/>
          </p:nvPr>
        </p:nvSpPr>
        <p:spPr>
          <a:xfrm>
            <a:off x="179512" y="1700808"/>
            <a:ext cx="8424936" cy="4464496"/>
          </a:xfrm>
        </p:spPr>
        <p:txBody>
          <a:bodyPr/>
          <a:lstStyle/>
          <a:p>
            <a:r>
              <a:rPr lang="de-DE" sz="1600" dirty="0"/>
              <a:t>82% der Männer und 91% der Frauen unterschreiten die Empfehlung für die </a:t>
            </a:r>
            <a:r>
              <a:rPr lang="de-DE" sz="1600" b="1" dirty="0"/>
              <a:t>Vitamin D-Zufuhr</a:t>
            </a:r>
            <a:r>
              <a:rPr lang="de-DE" sz="1600" dirty="0"/>
              <a:t>. </a:t>
            </a:r>
            <a:r>
              <a:rPr lang="de-DE" sz="1600" dirty="0" smtClean="0"/>
              <a:t>In der Mehrheit hat das allerdings keine klinische Relevanz. Das </a:t>
            </a:r>
            <a:r>
              <a:rPr lang="de-DE" sz="1600" dirty="0"/>
              <a:t>„Sonnenvitamin“ wird hauptsächlich über die Haut gebildet. Die DGE-Richtwerte für die Vitamin-D-Menge, die durch Nahrungszufuhr abgedeckt werden sollte, liegen für Erwachsenen bei 20 µg. Seefisch und Avocados sind reich an Vitamin D3</a:t>
            </a:r>
            <a:r>
              <a:rPr lang="de-DE" sz="1600" dirty="0" smtClean="0"/>
              <a:t>.</a:t>
            </a:r>
          </a:p>
          <a:p>
            <a:r>
              <a:rPr lang="de-DE" sz="1600" dirty="0" smtClean="0"/>
              <a:t>Vor allem Männer essen </a:t>
            </a:r>
            <a:r>
              <a:rPr lang="de-DE" sz="1600" b="1" dirty="0" smtClean="0"/>
              <a:t>zu viel Fleisch</a:t>
            </a:r>
            <a:r>
              <a:rPr lang="de-DE" sz="1600" dirty="0" smtClean="0"/>
              <a:t>: Den Orientierungswert von 300 bis 600 g pro Woche überschreitet die männliche Bevölkerung mit durchschnittlich 1092 g deutlich. </a:t>
            </a:r>
          </a:p>
          <a:p>
            <a:r>
              <a:rPr lang="de-DE" sz="1600" b="1" dirty="0" smtClean="0"/>
              <a:t>Fastfood- </a:t>
            </a:r>
            <a:r>
              <a:rPr lang="de-DE" sz="1600" b="1" dirty="0"/>
              <a:t>und Fertigprodukte </a:t>
            </a:r>
            <a:r>
              <a:rPr lang="de-DE" sz="1600" dirty="0" smtClean="0"/>
              <a:t>sind weiterhin beliebt: 27%der Frauen und 37% der </a:t>
            </a:r>
            <a:r>
              <a:rPr lang="de-DE" sz="1600" dirty="0"/>
              <a:t>Männer </a:t>
            </a:r>
            <a:r>
              <a:rPr lang="de-DE" sz="1600" dirty="0" smtClean="0"/>
              <a:t>ernähren sich gerne von Fertigprodukten.</a:t>
            </a:r>
          </a:p>
          <a:p>
            <a:r>
              <a:rPr lang="de-DE" sz="1600" dirty="0" smtClean="0"/>
              <a:t>16% der Männer trinken (mehrmals) täglich Cola und süße Limonaden</a:t>
            </a:r>
            <a:endParaRPr lang="de-DE" sz="1600" dirty="0"/>
          </a:p>
          <a:p>
            <a:endParaRPr lang="de-DE" sz="1600" dirty="0"/>
          </a:p>
        </p:txBody>
      </p:sp>
      <p:sp>
        <p:nvSpPr>
          <p:cNvPr id="4" name="Untertitel 2"/>
          <p:cNvSpPr txBox="1">
            <a:spLocks/>
          </p:cNvSpPr>
          <p:nvPr/>
        </p:nvSpPr>
        <p:spPr>
          <a:xfrm>
            <a:off x="295038" y="6165304"/>
            <a:ext cx="8525433" cy="3593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Max </a:t>
            </a:r>
            <a:r>
              <a:rPr lang="de-DE" sz="900" dirty="0">
                <a:solidFill>
                  <a:srgbClr val="918F90"/>
                </a:solidFill>
              </a:rPr>
              <a:t>Rubner-Institut &amp; Bundesforschungsinstitut für Ernährung und </a:t>
            </a:r>
            <a:r>
              <a:rPr lang="de-DE" sz="900" dirty="0" smtClean="0">
                <a:solidFill>
                  <a:srgbClr val="918F90"/>
                </a:solidFill>
              </a:rPr>
              <a:t>Lebensmittel (2008), S. 110; Bundesministerium für </a:t>
            </a:r>
            <a:r>
              <a:rPr lang="de-DE" sz="900" dirty="0">
                <a:solidFill>
                  <a:srgbClr val="918F90"/>
                </a:solidFill>
              </a:rPr>
              <a:t>Ernährung und Landwirtschaft (</a:t>
            </a:r>
            <a:r>
              <a:rPr lang="de-DE" sz="900" dirty="0" smtClean="0">
                <a:solidFill>
                  <a:srgbClr val="918F90"/>
                </a:solidFill>
              </a:rPr>
              <a:t>BMEL) (2016), S. 14</a:t>
            </a:r>
            <a:endParaRPr lang="de-DE" sz="900" dirty="0">
              <a:solidFill>
                <a:srgbClr val="918F90"/>
              </a:solidFill>
            </a:endParaRPr>
          </a:p>
          <a:p>
            <a:pPr fontAlgn="auto">
              <a:spcBef>
                <a:spcPts val="0"/>
              </a:spcBef>
              <a:spcAft>
                <a:spcPts val="0"/>
              </a:spcAft>
              <a:defRPr/>
            </a:pPr>
            <a:endParaRPr lang="de-DE" sz="900" dirty="0" smtClean="0">
              <a:solidFill>
                <a:srgbClr val="918F90"/>
              </a:solidFill>
            </a:endParaRPr>
          </a:p>
          <a:p>
            <a:pPr fontAlgn="auto">
              <a:spcBef>
                <a:spcPts val="0"/>
              </a:spcBef>
              <a:spcAft>
                <a:spcPts val="0"/>
              </a:spcAft>
              <a:defRPr/>
            </a:pPr>
            <a:endParaRPr lang="de-DE" sz="900" dirty="0">
              <a:solidFill>
                <a:srgbClr val="918F90"/>
              </a:solidFill>
            </a:endParaRPr>
          </a:p>
        </p:txBody>
      </p:sp>
    </p:spTree>
    <p:extLst>
      <p:ext uri="{BB962C8B-B14F-4D97-AF65-F5344CB8AC3E}">
        <p14:creationId xmlns:p14="http://schemas.microsoft.com/office/powerpoint/2010/main" val="1804779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3025" y="2060848"/>
            <a:ext cx="8305439" cy="3240360"/>
          </a:xfrm>
        </p:spPr>
        <p:txBody>
          <a:bodyPr/>
          <a:lstStyle/>
          <a:p>
            <a:pPr marL="0" indent="0">
              <a:buNone/>
            </a:pPr>
            <a:r>
              <a:rPr lang="de-DE" dirty="0"/>
              <a:t>Zu üppig, zu fett, zu süß und oft nicht ausgewogen. Viele Menschen könnten mit einer besseren Ernährung ihre Gesundheit aktiv unterstützen. Dem im Weg stehen oft mangelhafte Selbsteinschätzung und ein fehlendes </a:t>
            </a:r>
            <a:r>
              <a:rPr lang="de-DE" dirty="0" smtClean="0"/>
              <a:t>Risikobewusstsein</a:t>
            </a:r>
            <a:r>
              <a:rPr lang="de-DE" dirty="0"/>
              <a:t>. Die Risiken von Fehl- und Mangelernährung werden noch weitestgehend unterschätzt, obwohl hier weitreichende Gesundheitsgefahren lauern. Auch das Wissen um gesunde Ernährung ist oft nicht ausreichend.</a:t>
            </a:r>
          </a:p>
          <a:p>
            <a:endParaRPr lang="de-DE" dirty="0"/>
          </a:p>
        </p:txBody>
      </p:sp>
      <p:sp>
        <p:nvSpPr>
          <p:cNvPr id="3" name="Inhaltsplatzhalter 2"/>
          <p:cNvSpPr>
            <a:spLocks noGrp="1"/>
          </p:cNvSpPr>
          <p:nvPr>
            <p:ph idx="11"/>
          </p:nvPr>
        </p:nvSpPr>
        <p:spPr/>
        <p:txBody>
          <a:bodyPr/>
          <a:lstStyle/>
          <a:p>
            <a:r>
              <a:rPr lang="de-DE" dirty="0"/>
              <a:t>Fazit</a:t>
            </a:r>
          </a:p>
        </p:txBody>
      </p:sp>
    </p:spTree>
    <p:extLst>
      <p:ext uri="{BB962C8B-B14F-4D97-AF65-F5344CB8AC3E}">
        <p14:creationId xmlns:p14="http://schemas.microsoft.com/office/powerpoint/2010/main" val="1033413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Konsequenzen ungesunder Ernährung</a:t>
            </a:r>
          </a:p>
        </p:txBody>
      </p:sp>
      <p:sp>
        <p:nvSpPr>
          <p:cNvPr id="3" name="Inhaltsplatzhalter 2"/>
          <p:cNvSpPr>
            <a:spLocks noGrp="1"/>
          </p:cNvSpPr>
          <p:nvPr>
            <p:ph idx="13"/>
          </p:nvPr>
        </p:nvSpPr>
        <p:spPr>
          <a:xfrm>
            <a:off x="179512" y="1628800"/>
            <a:ext cx="8568952" cy="4608512"/>
          </a:xfrm>
        </p:spPr>
        <p:txBody>
          <a:bodyPr/>
          <a:lstStyle/>
          <a:p>
            <a:r>
              <a:rPr lang="de-DE" sz="1600" dirty="0"/>
              <a:t>R</a:t>
            </a:r>
            <a:r>
              <a:rPr lang="de-DE" sz="1600" dirty="0" smtClean="0"/>
              <a:t>und ein Drittel aller Kosten im Gesundheitswesen werden durch Krankheiten verursacht, die direkt oder indirekt durch Ernährungsfaktoren begünstigt werden. </a:t>
            </a:r>
            <a:br>
              <a:rPr lang="de-DE" sz="1600" dirty="0" smtClean="0"/>
            </a:br>
            <a:endParaRPr lang="de-DE" sz="1600" dirty="0"/>
          </a:p>
          <a:p>
            <a:r>
              <a:rPr lang="de-DE" sz="1600" dirty="0"/>
              <a:t>Laut der Deutschen Gesellschaft für Ernährung (DGE) sind „</a:t>
            </a:r>
            <a:r>
              <a:rPr lang="de-DE" sz="1600" dirty="0" err="1"/>
              <a:t>ernährungsmitbedingte</a:t>
            </a:r>
            <a:r>
              <a:rPr lang="de-DE" sz="1600" dirty="0"/>
              <a:t> Krankheiten“, vor allem Krebs und </a:t>
            </a:r>
            <a:r>
              <a:rPr lang="de-DE" sz="1600" dirty="0" smtClean="0"/>
              <a:t>Herz-Kreislauf-Erkrankungen, </a:t>
            </a:r>
            <a:r>
              <a:rPr lang="de-DE" sz="1600" dirty="0"/>
              <a:t>für 68%, also mehr als zwei Drittel aller Todesfälle </a:t>
            </a:r>
            <a:r>
              <a:rPr lang="de-DE" sz="1600" dirty="0" smtClean="0"/>
              <a:t>verantwortlich.</a:t>
            </a:r>
            <a:br>
              <a:rPr lang="de-DE" sz="1600" dirty="0" smtClean="0"/>
            </a:br>
            <a:endParaRPr lang="de-DE" sz="1600" dirty="0"/>
          </a:p>
          <a:p>
            <a:r>
              <a:rPr lang="de-DE" sz="1600" dirty="0" smtClean="0"/>
              <a:t>Zwei Drittel der Männer und die Hälfte der Frauen in Deutschland sind übergewichtig. </a:t>
            </a:r>
            <a:r>
              <a:rPr lang="de-DE" sz="1600" dirty="0"/>
              <a:t>Das wirkt sich nicht nur auf die Lebensqualität aus, sondern ist auch – je nach Schwere des Übergewichts – ein Wegbereiter für zahlreiche Krankheiten. </a:t>
            </a:r>
            <a:r>
              <a:rPr lang="de-DE" sz="1600" dirty="0" smtClean="0"/>
              <a:t/>
            </a:r>
            <a:br>
              <a:rPr lang="de-DE" sz="1600" dirty="0" smtClean="0"/>
            </a:br>
            <a:endParaRPr lang="de-DE" sz="1600" dirty="0"/>
          </a:p>
          <a:p>
            <a:r>
              <a:rPr lang="de-DE" sz="1600" dirty="0" smtClean="0"/>
              <a:t>Lebensmittelallergien </a:t>
            </a:r>
            <a:r>
              <a:rPr lang="de-DE" sz="1600" dirty="0"/>
              <a:t>und Stoffwechselerkrankungen nehmen zu. Sie werden durch unsere Ernährung direkt beeinflusst</a:t>
            </a:r>
            <a:r>
              <a:rPr lang="de-DE" sz="1600" dirty="0" smtClean="0"/>
              <a:t>.</a:t>
            </a:r>
            <a:endParaRPr lang="de-DE" sz="1600" dirty="0"/>
          </a:p>
        </p:txBody>
      </p:sp>
      <p:sp>
        <p:nvSpPr>
          <p:cNvPr id="4" name="Rechteck 3"/>
          <p:cNvSpPr/>
          <p:nvPr/>
        </p:nvSpPr>
        <p:spPr>
          <a:xfrm>
            <a:off x="4454917" y="5297944"/>
            <a:ext cx="4149531" cy="830997"/>
          </a:xfrm>
          <a:prstGeom prst="rect">
            <a:avLst/>
          </a:prstGeom>
          <a:ln>
            <a:solidFill>
              <a:srgbClr val="FDD205"/>
            </a:solidFill>
          </a:ln>
        </p:spPr>
        <p:txBody>
          <a:bodyPr wrap="square">
            <a:spAutoFit/>
          </a:bodyPr>
          <a:lstStyle/>
          <a:p>
            <a:pPr fontAlgn="auto">
              <a:spcBef>
                <a:spcPts val="0"/>
              </a:spcBef>
              <a:spcAft>
                <a:spcPts val="0"/>
              </a:spcAft>
              <a:defRPr/>
            </a:pPr>
            <a:r>
              <a:rPr lang="de-DE" sz="1600" dirty="0">
                <a:solidFill>
                  <a:srgbClr val="808080"/>
                </a:solidFill>
                <a:latin typeface="+mj-lt"/>
                <a:cs typeface="Arial" pitchFamily="34" charset="0"/>
              </a:rPr>
              <a:t>Ungesunde Ernährung ist eine Hauptursache vermeidbarer Krankheiten und einer niedrigen Lebenserwartung in Europa.</a:t>
            </a:r>
          </a:p>
        </p:txBody>
      </p:sp>
      <p:sp>
        <p:nvSpPr>
          <p:cNvPr id="5" name="Untertitel 2"/>
          <p:cNvSpPr txBox="1">
            <a:spLocks/>
          </p:cNvSpPr>
          <p:nvPr/>
        </p:nvSpPr>
        <p:spPr>
          <a:xfrm>
            <a:off x="395288" y="6128941"/>
            <a:ext cx="3888680" cy="39568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900" dirty="0" smtClean="0">
                <a:solidFill>
                  <a:srgbClr val="918F90"/>
                </a:solidFill>
              </a:rPr>
              <a:t>Quelle: </a:t>
            </a:r>
            <a:r>
              <a:rPr lang="de-DE" sz="900" dirty="0">
                <a:solidFill>
                  <a:srgbClr val="918F90"/>
                </a:solidFill>
              </a:rPr>
              <a:t>Deutsche Gesellschaft für Ernährung e. V. (2004</a:t>
            </a:r>
            <a:r>
              <a:rPr lang="de-DE" sz="900" dirty="0" smtClean="0">
                <a:solidFill>
                  <a:srgbClr val="918F90"/>
                </a:solidFill>
              </a:rPr>
              <a:t>);</a:t>
            </a:r>
            <a:endParaRPr lang="de-DE" sz="900" dirty="0">
              <a:solidFill>
                <a:srgbClr val="918F90"/>
              </a:solidFill>
            </a:endParaRPr>
          </a:p>
          <a:p>
            <a:pPr fontAlgn="auto">
              <a:spcBef>
                <a:spcPts val="0"/>
              </a:spcBef>
              <a:spcAft>
                <a:spcPts val="0"/>
              </a:spcAft>
              <a:defRPr/>
            </a:pPr>
            <a:r>
              <a:rPr lang="de-DE" sz="900" dirty="0" smtClean="0">
                <a:solidFill>
                  <a:srgbClr val="918F90"/>
                </a:solidFill>
              </a:rPr>
              <a:t>Robert-Koch-Institut (2014), S.1</a:t>
            </a:r>
          </a:p>
          <a:p>
            <a:pPr fontAlgn="auto">
              <a:spcBef>
                <a:spcPts val="0"/>
              </a:spcBef>
              <a:spcAft>
                <a:spcPts val="0"/>
              </a:spcAft>
              <a:defRPr/>
            </a:pPr>
            <a:endParaRPr lang="de-DE" sz="900" dirty="0">
              <a:solidFill>
                <a:srgbClr val="918F90"/>
              </a:solidFill>
            </a:endParaRPr>
          </a:p>
        </p:txBody>
      </p:sp>
    </p:spTree>
    <p:extLst>
      <p:ext uri="{BB962C8B-B14F-4D97-AF65-F5344CB8AC3E}">
        <p14:creationId xmlns:p14="http://schemas.microsoft.com/office/powerpoint/2010/main" val="1191684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95536" y="2103413"/>
            <a:ext cx="8352928" cy="4133900"/>
          </a:xfrm>
        </p:spPr>
        <p:txBody>
          <a:bodyPr/>
          <a:lstStyle/>
          <a:p>
            <a:pPr marL="285750" indent="-285750">
              <a:buFont typeface="Arial" pitchFamily="34" charset="0"/>
              <a:buChar char="•"/>
            </a:pPr>
            <a:r>
              <a:rPr lang="de-DE" sz="1800" b="1" dirty="0"/>
              <a:t>Diabetes mellitus</a:t>
            </a:r>
          </a:p>
          <a:p>
            <a:pPr marL="285750" indent="-285750">
              <a:buFont typeface="Arial" pitchFamily="34" charset="0"/>
              <a:buChar char="•"/>
            </a:pPr>
            <a:r>
              <a:rPr lang="de-DE" sz="1800" dirty="0"/>
              <a:t>Gicht</a:t>
            </a:r>
          </a:p>
          <a:p>
            <a:pPr marL="285750" indent="-285750">
              <a:buFont typeface="Arial" pitchFamily="34" charset="0"/>
              <a:buChar char="•"/>
            </a:pPr>
            <a:r>
              <a:rPr lang="de-DE" sz="1800" dirty="0"/>
              <a:t>Fettstoffwechselstörungen</a:t>
            </a:r>
          </a:p>
          <a:p>
            <a:pPr marL="285750" indent="-285750">
              <a:buFont typeface="Arial" pitchFamily="34" charset="0"/>
              <a:buChar char="•"/>
            </a:pPr>
            <a:r>
              <a:rPr lang="de-DE" sz="1800" dirty="0"/>
              <a:t>Struma (Schilddrüsenvergrößerung) </a:t>
            </a:r>
          </a:p>
          <a:p>
            <a:pPr marL="285750" indent="-285750">
              <a:buFont typeface="Arial" pitchFamily="34" charset="0"/>
              <a:buChar char="•"/>
            </a:pPr>
            <a:r>
              <a:rPr lang="de-DE" sz="1800" dirty="0"/>
              <a:t>Anämien</a:t>
            </a:r>
          </a:p>
          <a:p>
            <a:pPr marL="285750" indent="-285750">
              <a:buFont typeface="Arial" pitchFamily="34" charset="0"/>
              <a:buChar char="•"/>
            </a:pPr>
            <a:r>
              <a:rPr lang="de-DE" sz="1800" dirty="0"/>
              <a:t>Karies</a:t>
            </a:r>
          </a:p>
          <a:p>
            <a:pPr marL="285750" indent="-285750">
              <a:buFont typeface="Arial" pitchFamily="34" charset="0"/>
              <a:buChar char="•"/>
            </a:pPr>
            <a:r>
              <a:rPr lang="de-DE" sz="1800" dirty="0"/>
              <a:t>Osteoporose</a:t>
            </a:r>
          </a:p>
          <a:p>
            <a:pPr marL="285750" indent="-285750">
              <a:buFont typeface="Arial" pitchFamily="34" charset="0"/>
              <a:buChar char="•"/>
            </a:pPr>
            <a:r>
              <a:rPr lang="de-DE" sz="1800" dirty="0"/>
              <a:t>Lebensmittelinfektionen</a:t>
            </a:r>
          </a:p>
          <a:p>
            <a:pPr marL="285750" indent="-285750">
              <a:buFont typeface="Arial" pitchFamily="34" charset="0"/>
              <a:buChar char="•"/>
            </a:pPr>
            <a:r>
              <a:rPr lang="de-DE" sz="1800" dirty="0"/>
              <a:t>Hypertonie/Hochdruckkrankheiten</a:t>
            </a:r>
          </a:p>
          <a:p>
            <a:pPr marL="285750" indent="-285750">
              <a:buFont typeface="Arial" pitchFamily="34" charset="0"/>
              <a:buChar char="•"/>
            </a:pPr>
            <a:r>
              <a:rPr lang="de-DE" sz="1800" dirty="0"/>
              <a:t>ischämische Herzkrankheiten</a:t>
            </a:r>
          </a:p>
          <a:p>
            <a:pPr marL="285750" indent="-285750">
              <a:buFont typeface="Arial" pitchFamily="34" charset="0"/>
              <a:buChar char="•"/>
            </a:pPr>
            <a:r>
              <a:rPr lang="de-DE" sz="1800" dirty="0"/>
              <a:t>Erkrankungen der Hirn- und anderer Gefäße</a:t>
            </a:r>
          </a:p>
          <a:p>
            <a:pPr marL="285750" indent="-285750">
              <a:buFont typeface="Arial" pitchFamily="34" charset="0"/>
              <a:buChar char="•"/>
            </a:pPr>
            <a:r>
              <a:rPr lang="de-DE" sz="1800" dirty="0"/>
              <a:t>bösartige Neubildungen (Speiseröhre, Leber, Darm, Magen u.a</a:t>
            </a:r>
            <a:r>
              <a:rPr lang="de-DE" sz="1800" dirty="0" smtClean="0"/>
              <a:t>.)</a:t>
            </a:r>
            <a:endParaRPr lang="de-DE" sz="1800" dirty="0"/>
          </a:p>
        </p:txBody>
      </p:sp>
      <p:sp>
        <p:nvSpPr>
          <p:cNvPr id="5" name="Inhaltsplatzhalter 4"/>
          <p:cNvSpPr>
            <a:spLocks noGrp="1"/>
          </p:cNvSpPr>
          <p:nvPr>
            <p:ph idx="11"/>
          </p:nvPr>
        </p:nvSpPr>
        <p:spPr/>
        <p:txBody>
          <a:bodyPr/>
          <a:lstStyle/>
          <a:p>
            <a:r>
              <a:rPr lang="de-DE" dirty="0"/>
              <a:t>Ernährungsbedingte Krankheiten </a:t>
            </a:r>
          </a:p>
        </p:txBody>
      </p:sp>
    </p:spTree>
    <p:extLst>
      <p:ext uri="{BB962C8B-B14F-4D97-AF65-F5344CB8AC3E}">
        <p14:creationId xmlns:p14="http://schemas.microsoft.com/office/powerpoint/2010/main" val="406635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Gesunde Ernährung schützt…</a:t>
            </a:r>
          </a:p>
        </p:txBody>
      </p:sp>
      <p:sp>
        <p:nvSpPr>
          <p:cNvPr id="3" name="Inhaltsplatzhalter 2"/>
          <p:cNvSpPr>
            <a:spLocks noGrp="1"/>
          </p:cNvSpPr>
          <p:nvPr>
            <p:ph idx="13"/>
          </p:nvPr>
        </p:nvSpPr>
        <p:spPr>
          <a:xfrm>
            <a:off x="179512" y="1903740"/>
            <a:ext cx="8784976" cy="4058633"/>
          </a:xfrm>
        </p:spPr>
        <p:txBody>
          <a:bodyPr/>
          <a:lstStyle/>
          <a:p>
            <a:r>
              <a:rPr lang="de-DE" sz="1800" dirty="0" smtClean="0"/>
              <a:t>Schon </a:t>
            </a:r>
            <a:r>
              <a:rPr lang="de-DE" sz="1800" dirty="0"/>
              <a:t>eine bedarfsgerechte, ballaststoffreiche Ernährung in Verbindung mit mehr Bewegung könnte chronische Krankheiten weitgehend vermeiden oder deren Auftreten zumindest deutlich verzögern</a:t>
            </a:r>
            <a:r>
              <a:rPr lang="de-DE" sz="1800" dirty="0" smtClean="0"/>
              <a:t>.</a:t>
            </a:r>
            <a:endParaRPr lang="de-DE" sz="1800" dirty="0"/>
          </a:p>
          <a:p>
            <a:r>
              <a:rPr lang="de-DE" sz="1800" dirty="0"/>
              <a:t>M</a:t>
            </a:r>
            <a:r>
              <a:rPr lang="de-DE" sz="1800" dirty="0" smtClean="0"/>
              <a:t>it </a:t>
            </a:r>
            <a:r>
              <a:rPr lang="de-DE" sz="1800" dirty="0"/>
              <a:t>einer annähernd gesundheitsfördernden </a:t>
            </a:r>
            <a:r>
              <a:rPr lang="de-DE" sz="1800" dirty="0" smtClean="0"/>
              <a:t>Lebensweise könnten </a:t>
            </a:r>
            <a:r>
              <a:rPr lang="de-DE" sz="1800" dirty="0"/>
              <a:t>bis zu 90 % aller Diabeteserkrankungen, bis zu 80 % aller Herzinfarkte und rund 50 % aller Schlaganfälle vermieden </a:t>
            </a:r>
            <a:r>
              <a:rPr lang="de-DE" sz="1800" dirty="0" smtClean="0"/>
              <a:t>werden.</a:t>
            </a:r>
            <a:endParaRPr lang="de-DE" sz="1800" dirty="0"/>
          </a:p>
          <a:p>
            <a:r>
              <a:rPr lang="de-DE" sz="1800" dirty="0"/>
              <a:t>Die Weltgesundheitsorganisation </a:t>
            </a:r>
            <a:r>
              <a:rPr lang="de-DE" sz="1800" dirty="0" smtClean="0"/>
              <a:t>geht </a:t>
            </a:r>
            <a:r>
              <a:rPr lang="de-DE" sz="1800" dirty="0"/>
              <a:t>heute davon aus, dass in den westlichen Ländern rund 30 Prozent aller Krebsfälle auf ungünstige Ernährungs- und Bewegungsgewohnheiten zurückzuführen und damit vermeidbar </a:t>
            </a:r>
            <a:r>
              <a:rPr lang="de-DE" sz="1800" dirty="0" smtClean="0"/>
              <a:t>wären.</a:t>
            </a:r>
            <a:endParaRPr lang="de-DE" sz="1800" dirty="0"/>
          </a:p>
          <a:p>
            <a:r>
              <a:rPr lang="de-DE" sz="1800" dirty="0" smtClean="0"/>
              <a:t>Eine </a:t>
            </a:r>
            <a:r>
              <a:rPr lang="de-DE" sz="1800" dirty="0"/>
              <a:t>Erhöhung des Verzehrs von Obst und Gemüse </a:t>
            </a:r>
            <a:r>
              <a:rPr lang="de-DE" sz="1800" dirty="0" smtClean="0"/>
              <a:t>kann das </a:t>
            </a:r>
            <a:r>
              <a:rPr lang="de-DE" sz="1800" dirty="0"/>
              <a:t>Erkrankungsrisiko </a:t>
            </a:r>
            <a:r>
              <a:rPr lang="de-DE" sz="1800" dirty="0" smtClean="0"/>
              <a:t>für </a:t>
            </a:r>
            <a:r>
              <a:rPr lang="de-DE" sz="1800" dirty="0"/>
              <a:t>Herz-Kreislauf-Krankheiten, Schlaganfall und Hypertonie </a:t>
            </a:r>
            <a:r>
              <a:rPr lang="de-DE" sz="1800" dirty="0" smtClean="0"/>
              <a:t>reduzieren</a:t>
            </a:r>
            <a:r>
              <a:rPr lang="de-DE" sz="1800" dirty="0" smtClean="0">
                <a:solidFill>
                  <a:srgbClr val="FF0000"/>
                </a:solidFill>
              </a:rPr>
              <a:t>.</a:t>
            </a:r>
            <a:endParaRPr lang="de-DE" sz="1800" dirty="0"/>
          </a:p>
        </p:txBody>
      </p:sp>
      <p:sp>
        <p:nvSpPr>
          <p:cNvPr id="4" name="Untertitel 2"/>
          <p:cNvSpPr txBox="1">
            <a:spLocks/>
          </p:cNvSpPr>
          <p:nvPr/>
        </p:nvSpPr>
        <p:spPr>
          <a:xfrm>
            <a:off x="395288" y="6197600"/>
            <a:ext cx="8425184" cy="3270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a:t>
            </a:r>
            <a:r>
              <a:rPr lang="de-DE" sz="900" dirty="0" smtClean="0">
                <a:solidFill>
                  <a:srgbClr val="918F90"/>
                </a:solidFill>
              </a:rPr>
              <a:t>: DGE (2012)</a:t>
            </a:r>
          </a:p>
          <a:p>
            <a:pPr fontAlgn="auto">
              <a:spcBef>
                <a:spcPts val="0"/>
              </a:spcBef>
              <a:spcAft>
                <a:spcPts val="0"/>
              </a:spcAft>
              <a:defRPr/>
            </a:pPr>
            <a:endParaRPr lang="de-DE" sz="900" dirty="0">
              <a:solidFill>
                <a:srgbClr val="918F90"/>
              </a:solidFill>
            </a:endParaRPr>
          </a:p>
        </p:txBody>
      </p:sp>
    </p:spTree>
    <p:extLst>
      <p:ext uri="{BB962C8B-B14F-4D97-AF65-F5344CB8AC3E}">
        <p14:creationId xmlns:p14="http://schemas.microsoft.com/office/powerpoint/2010/main" val="2252630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5328592" cy="1008112"/>
          </a:xfrm>
        </p:spPr>
        <p:txBody>
          <a:bodyPr/>
          <a:lstStyle/>
          <a:p>
            <a:r>
              <a:rPr lang="de-DE" sz="2500" dirty="0" smtClean="0"/>
              <a:t>Warum fällt gesunde Ernährung </a:t>
            </a:r>
            <a:br>
              <a:rPr lang="de-DE" sz="2500" dirty="0" smtClean="0"/>
            </a:br>
            <a:r>
              <a:rPr lang="de-DE" sz="2500" dirty="0" smtClean="0"/>
              <a:t>oft schwer?</a:t>
            </a:r>
            <a:endParaRPr lang="de-DE" sz="2500" dirty="0"/>
          </a:p>
        </p:txBody>
      </p:sp>
      <p:sp>
        <p:nvSpPr>
          <p:cNvPr id="3" name="Inhaltsplatzhalter 2"/>
          <p:cNvSpPr>
            <a:spLocks noGrp="1"/>
          </p:cNvSpPr>
          <p:nvPr>
            <p:ph idx="13"/>
          </p:nvPr>
        </p:nvSpPr>
        <p:spPr>
          <a:xfrm>
            <a:off x="181540" y="2077214"/>
            <a:ext cx="4392488" cy="3207629"/>
          </a:xfrm>
        </p:spPr>
        <p:txBody>
          <a:bodyPr/>
          <a:lstStyle/>
          <a:p>
            <a:r>
              <a:rPr lang="de-DE" sz="1700" dirty="0" smtClean="0"/>
              <a:t>Zeitmangel </a:t>
            </a:r>
            <a:r>
              <a:rPr lang="de-DE" sz="1700" dirty="0"/>
              <a:t>(31%) </a:t>
            </a:r>
            <a:endParaRPr lang="de-DE" sz="1700" dirty="0" smtClean="0"/>
          </a:p>
          <a:p>
            <a:r>
              <a:rPr lang="de-DE" sz="1700" dirty="0" smtClean="0"/>
              <a:t>fehlende </a:t>
            </a:r>
            <a:r>
              <a:rPr lang="de-DE" sz="1700" dirty="0"/>
              <a:t>Kontrolle </a:t>
            </a:r>
            <a:r>
              <a:rPr lang="de-DE" sz="1700" dirty="0" smtClean="0"/>
              <a:t>der </a:t>
            </a:r>
            <a:r>
              <a:rPr lang="de-DE" sz="1700" dirty="0"/>
              <a:t>eigenen Ernährung (27%) </a:t>
            </a:r>
            <a:endParaRPr lang="de-DE" sz="1700" dirty="0" smtClean="0"/>
          </a:p>
          <a:p>
            <a:r>
              <a:rPr lang="de-DE" sz="1700" dirty="0" smtClean="0"/>
              <a:t>die </a:t>
            </a:r>
            <a:r>
              <a:rPr lang="de-DE" sz="1700" dirty="0"/>
              <a:t>Reizlosigkeit gesunder Lebensmittel (23</a:t>
            </a:r>
            <a:r>
              <a:rPr lang="de-DE" sz="1700" dirty="0" smtClean="0"/>
              <a:t>%)</a:t>
            </a:r>
          </a:p>
          <a:p>
            <a:r>
              <a:rPr lang="de-DE" sz="1700" dirty="0" smtClean="0"/>
              <a:t>fehlende Ruhe in Arbeitspausen</a:t>
            </a:r>
          </a:p>
          <a:p>
            <a:r>
              <a:rPr lang="de-DE" sz="1700" dirty="0"/>
              <a:t>gesunde Ernährung durch Stress und Zeitdruck bei der Arbeit </a:t>
            </a:r>
            <a:r>
              <a:rPr lang="de-DE" sz="1700" dirty="0" smtClean="0"/>
              <a:t>fällt schwer</a:t>
            </a:r>
            <a:endParaRPr lang="de-DE" sz="1700" dirty="0"/>
          </a:p>
          <a:p>
            <a:r>
              <a:rPr lang="de-DE" sz="1700" dirty="0" smtClean="0"/>
              <a:t>Kantinen-Klassiker </a:t>
            </a:r>
            <a:r>
              <a:rPr lang="de-DE" sz="1700" dirty="0"/>
              <a:t>werden von vielen Beschäftigten als „fettig, zu teuer und verkocht</a:t>
            </a:r>
            <a:r>
              <a:rPr lang="de-DE" sz="1700" dirty="0" smtClean="0"/>
              <a:t>“ bewertet</a:t>
            </a:r>
            <a:endParaRPr lang="de-DE" sz="1700" dirty="0"/>
          </a:p>
          <a:p>
            <a:endParaRPr lang="de-DE" sz="1700" dirty="0" smtClean="0"/>
          </a:p>
        </p:txBody>
      </p:sp>
      <p:sp>
        <p:nvSpPr>
          <p:cNvPr id="4" name="Untertitel 2"/>
          <p:cNvSpPr txBox="1">
            <a:spLocks/>
          </p:cNvSpPr>
          <p:nvPr/>
        </p:nvSpPr>
        <p:spPr>
          <a:xfrm>
            <a:off x="395288" y="6165304"/>
            <a:ext cx="4680768" cy="3593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 </a:t>
            </a:r>
            <a:r>
              <a:rPr lang="de-DE" sz="900" dirty="0" smtClean="0">
                <a:solidFill>
                  <a:srgbClr val="918F90"/>
                </a:solidFill>
              </a:rPr>
              <a:t>Europäische Kommission (2006), S. 28; </a:t>
            </a:r>
            <a:endParaRPr lang="de-DE" sz="900" dirty="0">
              <a:solidFill>
                <a:srgbClr val="918F90"/>
              </a:solidFill>
            </a:endParaRPr>
          </a:p>
          <a:p>
            <a:pPr fontAlgn="auto">
              <a:spcBef>
                <a:spcPts val="0"/>
              </a:spcBef>
              <a:spcAft>
                <a:spcPts val="0"/>
              </a:spcAft>
              <a:defRPr/>
            </a:pPr>
            <a:r>
              <a:rPr lang="de-DE" sz="900" dirty="0">
                <a:solidFill>
                  <a:srgbClr val="918F90"/>
                </a:solidFill>
              </a:rPr>
              <a:t>Repräsentative Bevölkerungs-Umfrage durch Forsa, 5. bis 9. Januar 2009, 1.003 </a:t>
            </a:r>
            <a:r>
              <a:rPr lang="de-DE" sz="900" dirty="0" smtClean="0">
                <a:solidFill>
                  <a:srgbClr val="918F90"/>
                </a:solidFill>
              </a:rPr>
              <a:t>Arbeitnehmer</a:t>
            </a:r>
            <a:endParaRPr lang="de-DE" sz="900" dirty="0">
              <a:solidFill>
                <a:srgbClr val="918F90"/>
              </a:solidFill>
            </a:endParaRPr>
          </a:p>
          <a:p>
            <a:pPr fontAlgn="auto">
              <a:spcBef>
                <a:spcPts val="0"/>
              </a:spcBef>
              <a:spcAft>
                <a:spcPts val="0"/>
              </a:spcAft>
              <a:defRPr/>
            </a:pPr>
            <a:endParaRPr lang="de-DE" sz="900" dirty="0">
              <a:solidFill>
                <a:srgbClr val="918F90"/>
              </a:solidFill>
            </a:endParaRPr>
          </a:p>
        </p:txBody>
      </p:sp>
      <p:pic>
        <p:nvPicPr>
          <p:cNvPr id="4098" name="Picture 2" descr="C:\Users\magdalena\Desktop\Works\Projekte\Kunde\BKK\Ernahrung\42-249576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06" t="804" r="37583" b="804"/>
          <a:stretch/>
        </p:blipFill>
        <p:spPr bwMode="auto">
          <a:xfrm flipH="1">
            <a:off x="5308600" y="698500"/>
            <a:ext cx="3835400" cy="590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9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Hintergründe veränderter Ernährungsmuster</a:t>
            </a:r>
          </a:p>
        </p:txBody>
      </p:sp>
      <p:sp>
        <p:nvSpPr>
          <p:cNvPr id="3" name="Inhaltsplatzhalter 2"/>
          <p:cNvSpPr>
            <a:spLocks noGrp="1"/>
          </p:cNvSpPr>
          <p:nvPr>
            <p:ph idx="13"/>
          </p:nvPr>
        </p:nvSpPr>
        <p:spPr>
          <a:xfrm>
            <a:off x="179512" y="1844824"/>
            <a:ext cx="8784976" cy="4464496"/>
          </a:xfrm>
        </p:spPr>
        <p:txBody>
          <a:bodyPr/>
          <a:lstStyle/>
          <a:p>
            <a:r>
              <a:rPr lang="de-DE" sz="1800" dirty="0" smtClean="0"/>
              <a:t>Rund </a:t>
            </a:r>
            <a:r>
              <a:rPr lang="de-DE" sz="1800" dirty="0"/>
              <a:t>jeder 6. Berufstätige arbeitet 50 h und mehr in der Woche; 17% machen Schichtarbeit; 10% arbeiten selbständig oder freiberuflich. Die </a:t>
            </a:r>
            <a:r>
              <a:rPr lang="de-DE" sz="1800" dirty="0" err="1"/>
              <a:t>Entstrukturierung</a:t>
            </a:r>
            <a:r>
              <a:rPr lang="de-DE" sz="1800" dirty="0"/>
              <a:t> des Tagesablaufs beeinflusst das Ernährungsverhalten.</a:t>
            </a:r>
          </a:p>
          <a:p>
            <a:r>
              <a:rPr lang="de-DE" sz="1800" dirty="0"/>
              <a:t>Statt des Hungerbedürfnisses bestimmen freie Zeitfenster, ob und wann gegessen wird. 43% essen, wenn sich gerade eine Möglichkeit ergibt, 31%, wenn sie Hunger haben. Nur 20% essen zu festgelegten Tageszeiten. </a:t>
            </a:r>
          </a:p>
          <a:p>
            <a:r>
              <a:rPr lang="de-DE" sz="1800" dirty="0"/>
              <a:t>Der Trend geht zum „</a:t>
            </a:r>
            <a:r>
              <a:rPr lang="de-DE" sz="1800" dirty="0" err="1"/>
              <a:t>Snacken</a:t>
            </a:r>
            <a:r>
              <a:rPr lang="de-DE" sz="1800" dirty="0"/>
              <a:t> zwischendurch“. Hauptmahlzeiten werden öfter </a:t>
            </a:r>
            <a:r>
              <a:rPr lang="de-DE" sz="1800" dirty="0" smtClean="0"/>
              <a:t>durch Snacks </a:t>
            </a:r>
            <a:r>
              <a:rPr lang="de-DE" sz="1800" dirty="0"/>
              <a:t>ersetzt. Rund jeder Sechste ersetzt sogar täglich oder fast täglich eine Hauptmahlzeit durch Snacks.</a:t>
            </a:r>
          </a:p>
          <a:p>
            <a:r>
              <a:rPr lang="de-DE" sz="1800" dirty="0"/>
              <a:t>Der „</a:t>
            </a:r>
            <a:r>
              <a:rPr lang="de-DE" sz="1800" dirty="0" smtClean="0"/>
              <a:t>Out-</a:t>
            </a:r>
            <a:r>
              <a:rPr lang="de-DE" sz="1800" dirty="0" err="1" smtClean="0"/>
              <a:t>of</a:t>
            </a:r>
            <a:r>
              <a:rPr lang="de-DE" sz="1800" dirty="0" smtClean="0"/>
              <a:t>-Home</a:t>
            </a:r>
            <a:r>
              <a:rPr lang="de-DE" sz="1800" dirty="0"/>
              <a:t>“-Verzehr nimmt stetig zu. Vor allem Vollzeit-Berufstätige verpflegen sich </a:t>
            </a:r>
            <a:r>
              <a:rPr lang="de-DE" sz="1800" dirty="0" smtClean="0"/>
              <a:t>mittags </a:t>
            </a:r>
            <a:r>
              <a:rPr lang="de-DE" sz="1800" dirty="0"/>
              <a:t>zu 80% außer Haus. Laut einer Forsa-Umfrage gehen </a:t>
            </a:r>
            <a:r>
              <a:rPr lang="de-DE" sz="1800" dirty="0" smtClean="0"/>
              <a:t>14% </a:t>
            </a:r>
            <a:r>
              <a:rPr lang="de-DE" sz="1800" dirty="0"/>
              <a:t>der Arbeitnehmer in der Mittagspause zum Imbiss oder Bäcker, </a:t>
            </a:r>
            <a:r>
              <a:rPr lang="de-DE" sz="1800" dirty="0" smtClean="0"/>
              <a:t>26% besuchen </a:t>
            </a:r>
            <a:r>
              <a:rPr lang="de-DE" sz="1800" dirty="0"/>
              <a:t>die Kantine. Gut ein Drittel bringt sich etwas von zu Hause mit (</a:t>
            </a:r>
            <a:r>
              <a:rPr lang="de-DE" sz="1800" dirty="0" smtClean="0"/>
              <a:t>36%).</a:t>
            </a:r>
            <a:endParaRPr lang="de-DE" sz="1800" dirty="0"/>
          </a:p>
        </p:txBody>
      </p:sp>
      <p:sp>
        <p:nvSpPr>
          <p:cNvPr id="4" name="Untertitel 2"/>
          <p:cNvSpPr txBox="1">
            <a:spLocks/>
          </p:cNvSpPr>
          <p:nvPr/>
        </p:nvSpPr>
        <p:spPr>
          <a:xfrm>
            <a:off x="395288" y="6313488"/>
            <a:ext cx="8065144"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a:t>
            </a:r>
            <a:r>
              <a:rPr lang="de-DE" sz="900" dirty="0" smtClean="0">
                <a:solidFill>
                  <a:srgbClr val="918F90"/>
                </a:solidFill>
              </a:rPr>
              <a:t> </a:t>
            </a:r>
            <a:r>
              <a:rPr lang="de-DE" sz="900" dirty="0">
                <a:solidFill>
                  <a:srgbClr val="918F90"/>
                </a:solidFill>
              </a:rPr>
              <a:t>Repräsentative Bevölkerungs-Umfrage durch Forsa, 5. bis 9. Januar 2009, 1.003 </a:t>
            </a:r>
            <a:r>
              <a:rPr lang="de-DE" sz="900" dirty="0" smtClean="0">
                <a:solidFill>
                  <a:srgbClr val="918F90"/>
                </a:solidFill>
              </a:rPr>
              <a:t>Arbeitnehmer</a:t>
            </a:r>
            <a:endParaRPr lang="de-DE" sz="900" dirty="0">
              <a:solidFill>
                <a:srgbClr val="918F90"/>
              </a:solidFill>
            </a:endParaRPr>
          </a:p>
          <a:p>
            <a:pPr fontAlgn="auto">
              <a:spcBef>
                <a:spcPts val="0"/>
              </a:spcBef>
              <a:spcAft>
                <a:spcPts val="0"/>
              </a:spcAft>
              <a:defRPr/>
            </a:pPr>
            <a:endParaRPr lang="de-DE" sz="900" dirty="0">
              <a:solidFill>
                <a:srgbClr val="918F90"/>
              </a:solidFill>
            </a:endParaRPr>
          </a:p>
        </p:txBody>
      </p:sp>
    </p:spTree>
    <p:extLst>
      <p:ext uri="{BB962C8B-B14F-4D97-AF65-F5344CB8AC3E}">
        <p14:creationId xmlns:p14="http://schemas.microsoft.com/office/powerpoint/2010/main" val="2807902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836712"/>
            <a:ext cx="8784976" cy="1008112"/>
          </a:xfrm>
        </p:spPr>
        <p:txBody>
          <a:bodyPr/>
          <a:lstStyle/>
          <a:p>
            <a:r>
              <a:rPr lang="de-DE" sz="3500" dirty="0"/>
              <a:t>Warum sollte das Unternehmen eine gesunde Ernährung am Arbeitsplatz fördern?</a:t>
            </a:r>
          </a:p>
        </p:txBody>
      </p:sp>
      <p:sp>
        <p:nvSpPr>
          <p:cNvPr id="3" name="Inhaltsplatzhalter 2"/>
          <p:cNvSpPr>
            <a:spLocks noGrp="1"/>
          </p:cNvSpPr>
          <p:nvPr>
            <p:ph idx="13"/>
          </p:nvPr>
        </p:nvSpPr>
        <p:spPr/>
        <p:txBody>
          <a:bodyPr/>
          <a:lstStyle/>
          <a:p>
            <a:r>
              <a:rPr lang="de-DE" sz="1600" dirty="0"/>
              <a:t>Arbeitsleistung und Ernährung stehen im engen Zusammenhang. </a:t>
            </a:r>
            <a:r>
              <a:rPr lang="de-DE" sz="1600" dirty="0" smtClean="0"/>
              <a:t>Fehlernährung </a:t>
            </a:r>
            <a:r>
              <a:rPr lang="de-DE" sz="1600" dirty="0"/>
              <a:t>und unregelmäßige Mahlzeiten bringen viele Nachteile wie</a:t>
            </a:r>
            <a:r>
              <a:rPr lang="de-DE" sz="1600" dirty="0" smtClean="0"/>
              <a:t>:</a:t>
            </a:r>
          </a:p>
          <a:p>
            <a:endParaRPr lang="de-DE" sz="1600" dirty="0" smtClean="0"/>
          </a:p>
          <a:p>
            <a:endParaRPr lang="de-DE" sz="1600" dirty="0" smtClean="0"/>
          </a:p>
          <a:p>
            <a:endParaRPr lang="de-DE" sz="1600" dirty="0"/>
          </a:p>
          <a:p>
            <a:endParaRPr lang="de-DE" sz="1600" dirty="0" smtClean="0"/>
          </a:p>
          <a:p>
            <a:endParaRPr lang="de-DE" sz="1600" dirty="0" smtClean="0"/>
          </a:p>
          <a:p>
            <a:endParaRPr lang="de-DE" sz="1600" dirty="0"/>
          </a:p>
          <a:p>
            <a:pPr marL="0" indent="0">
              <a:buNone/>
            </a:pPr>
            <a:endParaRPr lang="de-DE" sz="1600" dirty="0"/>
          </a:p>
          <a:p>
            <a:pPr marL="0" indent="0">
              <a:buNone/>
            </a:pPr>
            <a:endParaRPr lang="de-DE" sz="1600" dirty="0" smtClean="0"/>
          </a:p>
          <a:p>
            <a:r>
              <a:rPr lang="de-DE" sz="1600" dirty="0" smtClean="0"/>
              <a:t>Gesundheitsfördernde </a:t>
            </a:r>
            <a:r>
              <a:rPr lang="de-DE" sz="1600" dirty="0"/>
              <a:t>Angebote im Bereich </a:t>
            </a:r>
            <a:r>
              <a:rPr lang="de-DE" sz="1600" dirty="0" smtClean="0"/>
              <a:t>Ernährung </a:t>
            </a:r>
            <a:r>
              <a:rPr lang="de-DE" sz="1600" dirty="0"/>
              <a:t>und gute Verpflegungsangebote wirken sich positiv auf die Motivation und Leistungsfähigkeit der Mitarbeiter </a:t>
            </a:r>
            <a:r>
              <a:rPr lang="de-DE" sz="1600" dirty="0" smtClean="0"/>
              <a:t>aus. </a:t>
            </a:r>
            <a:r>
              <a:rPr lang="de-DE" sz="1600" dirty="0"/>
              <a:t>Schmeckt das Essen, schmeckt der </a:t>
            </a:r>
            <a:r>
              <a:rPr lang="de-DE" sz="1600" dirty="0" smtClean="0"/>
              <a:t>Job! </a:t>
            </a:r>
            <a:endParaRPr lang="de-DE" sz="1600" dirty="0"/>
          </a:p>
        </p:txBody>
      </p:sp>
      <p:sp>
        <p:nvSpPr>
          <p:cNvPr id="5" name="Rechteck 4"/>
          <p:cNvSpPr/>
          <p:nvPr/>
        </p:nvSpPr>
        <p:spPr>
          <a:xfrm>
            <a:off x="631855" y="2908345"/>
            <a:ext cx="7880290" cy="1569660"/>
          </a:xfrm>
          <a:prstGeom prst="rect">
            <a:avLst/>
          </a:prstGeom>
          <a:noFill/>
          <a:ln>
            <a:solidFill>
              <a:srgbClr val="FDD205"/>
            </a:solidFill>
          </a:ln>
        </p:spPr>
        <p:txBody>
          <a:bodyPr wrap="square" numCol="2">
            <a:spAutoFit/>
          </a:bodyPr>
          <a:lstStyle/>
          <a:p>
            <a:pPr marL="742950" lvl="1" indent="-285750">
              <a:buClr>
                <a:schemeClr val="bg1">
                  <a:lumMod val="50000"/>
                </a:schemeClr>
              </a:buClr>
              <a:buFont typeface="Arial" pitchFamily="34" charset="0"/>
              <a:buChar char="•"/>
            </a:pPr>
            <a:r>
              <a:rPr lang="de-DE" sz="1600" dirty="0">
                <a:solidFill>
                  <a:schemeClr val="bg1">
                    <a:lumMod val="50000"/>
                  </a:schemeClr>
                </a:solidFill>
              </a:rPr>
              <a:t>minimale Erholung in den Pausen</a:t>
            </a:r>
          </a:p>
          <a:p>
            <a:pPr marL="742950" lvl="1" indent="-285750">
              <a:buClr>
                <a:schemeClr val="bg1">
                  <a:lumMod val="50000"/>
                </a:schemeClr>
              </a:buClr>
              <a:buFont typeface="Arial" pitchFamily="34" charset="0"/>
              <a:buChar char="•"/>
            </a:pPr>
            <a:r>
              <a:rPr lang="de-DE" sz="1600" dirty="0">
                <a:solidFill>
                  <a:schemeClr val="bg1">
                    <a:lumMod val="50000"/>
                  </a:schemeClr>
                </a:solidFill>
              </a:rPr>
              <a:t>Konzentrationsmangel</a:t>
            </a:r>
          </a:p>
          <a:p>
            <a:pPr marL="742950" lvl="1" indent="-285750">
              <a:buClr>
                <a:schemeClr val="bg1">
                  <a:lumMod val="50000"/>
                </a:schemeClr>
              </a:buClr>
              <a:buFont typeface="Arial" pitchFamily="34" charset="0"/>
              <a:buChar char="•"/>
            </a:pPr>
            <a:r>
              <a:rPr lang="de-DE" sz="1600" dirty="0">
                <a:solidFill>
                  <a:schemeClr val="bg1">
                    <a:lumMod val="50000"/>
                  </a:schemeClr>
                </a:solidFill>
              </a:rPr>
              <a:t>schlechte Laune</a:t>
            </a:r>
          </a:p>
          <a:p>
            <a:pPr marL="742950" lvl="1" indent="-285750">
              <a:buClr>
                <a:schemeClr val="bg1">
                  <a:lumMod val="50000"/>
                </a:schemeClr>
              </a:buClr>
              <a:buFont typeface="Arial" pitchFamily="34" charset="0"/>
              <a:buChar char="•"/>
            </a:pPr>
            <a:r>
              <a:rPr lang="de-DE" sz="1600" dirty="0">
                <a:solidFill>
                  <a:schemeClr val="bg1">
                    <a:lumMod val="50000"/>
                  </a:schemeClr>
                </a:solidFill>
              </a:rPr>
              <a:t>Leistungsabfall</a:t>
            </a:r>
          </a:p>
          <a:p>
            <a:pPr marL="742950" lvl="1" indent="-285750">
              <a:buClr>
                <a:schemeClr val="bg1">
                  <a:lumMod val="50000"/>
                </a:schemeClr>
              </a:buClr>
              <a:buFont typeface="Arial" pitchFamily="34" charset="0"/>
              <a:buChar char="•"/>
            </a:pPr>
            <a:r>
              <a:rPr lang="de-DE" sz="1600" dirty="0">
                <a:solidFill>
                  <a:schemeClr val="bg1">
                    <a:lumMod val="50000"/>
                  </a:schemeClr>
                </a:solidFill>
              </a:rPr>
              <a:t>Müdigkeit</a:t>
            </a:r>
          </a:p>
          <a:p>
            <a:pPr marL="742950" lvl="1" indent="-285750">
              <a:buClr>
                <a:schemeClr val="bg1">
                  <a:lumMod val="50000"/>
                </a:schemeClr>
              </a:buClr>
              <a:buFont typeface="Arial" pitchFamily="34" charset="0"/>
              <a:buChar char="•"/>
            </a:pPr>
            <a:r>
              <a:rPr lang="de-DE" sz="1600" dirty="0">
                <a:solidFill>
                  <a:schemeClr val="bg1">
                    <a:lumMod val="50000"/>
                  </a:schemeClr>
                </a:solidFill>
              </a:rPr>
              <a:t>tiefe Mittagslöcher</a:t>
            </a:r>
          </a:p>
          <a:p>
            <a:pPr marL="742950" lvl="1" indent="-285750">
              <a:buClr>
                <a:schemeClr val="bg1">
                  <a:lumMod val="50000"/>
                </a:schemeClr>
              </a:buClr>
              <a:buFont typeface="Arial" pitchFamily="34" charset="0"/>
              <a:buChar char="•"/>
            </a:pPr>
            <a:r>
              <a:rPr lang="de-DE" sz="1600" dirty="0">
                <a:solidFill>
                  <a:schemeClr val="bg1">
                    <a:lumMod val="50000"/>
                  </a:schemeClr>
                </a:solidFill>
              </a:rPr>
              <a:t>Heißhunger</a:t>
            </a:r>
          </a:p>
          <a:p>
            <a:pPr marL="742950" lvl="1" indent="-285750">
              <a:buClr>
                <a:schemeClr val="bg1">
                  <a:lumMod val="50000"/>
                </a:schemeClr>
              </a:buClr>
              <a:buFont typeface="Arial" pitchFamily="34" charset="0"/>
              <a:buChar char="•"/>
            </a:pPr>
            <a:r>
              <a:rPr lang="de-DE" sz="1600" dirty="0">
                <a:solidFill>
                  <a:schemeClr val="bg1">
                    <a:lumMod val="50000"/>
                  </a:schemeClr>
                </a:solidFill>
              </a:rPr>
              <a:t>Gewichtsprobleme</a:t>
            </a:r>
          </a:p>
          <a:p>
            <a:pPr marL="742950" lvl="1" indent="-285750">
              <a:buClr>
                <a:schemeClr val="bg1">
                  <a:lumMod val="50000"/>
                </a:schemeClr>
              </a:buClr>
              <a:buFont typeface="Arial" pitchFamily="34" charset="0"/>
              <a:buChar char="•"/>
            </a:pPr>
            <a:r>
              <a:rPr lang="de-DE" sz="1600" dirty="0">
                <a:solidFill>
                  <a:schemeClr val="bg1">
                    <a:lumMod val="50000"/>
                  </a:schemeClr>
                </a:solidFill>
              </a:rPr>
              <a:t>l</a:t>
            </a:r>
            <a:r>
              <a:rPr lang="de-DE" sz="1600" dirty="0" smtClean="0">
                <a:solidFill>
                  <a:schemeClr val="bg1">
                    <a:lumMod val="50000"/>
                  </a:schemeClr>
                </a:solidFill>
              </a:rPr>
              <a:t>angfristige </a:t>
            </a:r>
            <a:r>
              <a:rPr lang="de-DE" sz="1600" dirty="0">
                <a:solidFill>
                  <a:schemeClr val="bg1">
                    <a:lumMod val="50000"/>
                  </a:schemeClr>
                </a:solidFill>
              </a:rPr>
              <a:t>Gesundheitsprobleme mit  entsprechenden Fehlzeiten</a:t>
            </a:r>
          </a:p>
        </p:txBody>
      </p:sp>
      <p:sp>
        <p:nvSpPr>
          <p:cNvPr id="6" name="Untertitel 2"/>
          <p:cNvSpPr txBox="1">
            <a:spLocks/>
          </p:cNvSpPr>
          <p:nvPr/>
        </p:nvSpPr>
        <p:spPr>
          <a:xfrm>
            <a:off x="395288" y="6021288"/>
            <a:ext cx="8240578" cy="5033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Bayerisches Staatsministerium für Umwelt und Verbraucherschutz (2015</a:t>
            </a:r>
            <a:r>
              <a:rPr lang="de-DE" sz="900" dirty="0" smtClean="0">
                <a:solidFill>
                  <a:srgbClr val="918F90"/>
                </a:solidFill>
              </a:rPr>
              <a:t>); Initiative </a:t>
            </a:r>
            <a:r>
              <a:rPr lang="de-DE" sz="900" dirty="0">
                <a:solidFill>
                  <a:srgbClr val="918F90"/>
                </a:solidFill>
              </a:rPr>
              <a:t>Gesundheit und Arbeit (</a:t>
            </a:r>
            <a:r>
              <a:rPr lang="de-DE" sz="900" dirty="0" err="1">
                <a:solidFill>
                  <a:srgbClr val="918F90"/>
                </a:solidFill>
              </a:rPr>
              <a:t>iga</a:t>
            </a:r>
            <a:r>
              <a:rPr lang="de-DE" sz="900" dirty="0">
                <a:solidFill>
                  <a:srgbClr val="918F90"/>
                </a:solidFill>
              </a:rPr>
              <a:t>) (2015 ) </a:t>
            </a:r>
            <a:r>
              <a:rPr lang="de-DE" sz="900" dirty="0" smtClean="0">
                <a:solidFill>
                  <a:srgbClr val="918F90"/>
                </a:solidFill>
              </a:rPr>
              <a:t>S</a:t>
            </a:r>
            <a:r>
              <a:rPr lang="de-DE" sz="900" dirty="0">
                <a:solidFill>
                  <a:srgbClr val="918F90"/>
                </a:solidFill>
              </a:rPr>
              <a:t>. </a:t>
            </a:r>
            <a:r>
              <a:rPr lang="de-DE" sz="900" dirty="0" smtClean="0">
                <a:solidFill>
                  <a:srgbClr val="918F90"/>
                </a:solidFill>
              </a:rPr>
              <a:t>19-20</a:t>
            </a:r>
            <a:endParaRPr lang="de-DE" sz="900" dirty="0">
              <a:solidFill>
                <a:srgbClr val="918F90"/>
              </a:solidFill>
            </a:endParaRPr>
          </a:p>
        </p:txBody>
      </p:sp>
    </p:spTree>
    <p:extLst>
      <p:ext uri="{BB962C8B-B14F-4D97-AF65-F5344CB8AC3E}">
        <p14:creationId xmlns:p14="http://schemas.microsoft.com/office/powerpoint/2010/main" val="1226936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1916832"/>
            <a:ext cx="7992888" cy="3744416"/>
          </a:xfrm>
        </p:spPr>
        <p:txBody>
          <a:bodyPr/>
          <a:lstStyle/>
          <a:p>
            <a:pPr marL="0" indent="0">
              <a:buNone/>
            </a:pPr>
            <a:r>
              <a:rPr lang="de-DE" sz="1800" dirty="0"/>
              <a:t>Ernährungsmaßnahmen sind ein wichtiger Teil ganzheitlicher BGM-Konzepte und eine ausgezeichnete Möglichkeit, Gesundheit und Leistungsfähigkeit der Mitarbeiter effektiv zu fördern sowie ernährungsbedingten Krankheiten vorzubeugen. </a:t>
            </a:r>
          </a:p>
          <a:p>
            <a:pPr marL="0" indent="0">
              <a:buNone/>
            </a:pPr>
            <a:r>
              <a:rPr lang="de-DE" sz="1800" dirty="0"/>
              <a:t>Die Wechselwirkung zwischen ausgewogener Ernährung und Leistungsfähigkeit/Gesundheit macht das Thema „gesunde Ernährung“ zu einem für Beschäftigte und Unternehmen bedeutsamen. </a:t>
            </a:r>
          </a:p>
          <a:p>
            <a:pPr marL="0" indent="0">
              <a:buNone/>
            </a:pPr>
            <a:r>
              <a:rPr lang="de-DE" sz="1800" dirty="0"/>
              <a:t>Arbeitgeber haben vielfältige Möglichkeiten, Mitarbeiter im komplexen Themenbereich „gesundheitsbewusste Ernährung“  zu unterstützen – z.B. in Form valider Hintergrundinformationen, alltagstauglicher Lösungswege, einer gesunden Unternehmenskantine oder einem ergänzenden Ernährungsangebot vor Ort</a:t>
            </a:r>
            <a:r>
              <a:rPr lang="de-DE" sz="1800" dirty="0" smtClean="0"/>
              <a:t>.</a:t>
            </a:r>
            <a:endParaRPr lang="de-DE" sz="1800" dirty="0"/>
          </a:p>
        </p:txBody>
      </p:sp>
      <p:sp>
        <p:nvSpPr>
          <p:cNvPr id="3" name="Inhaltsplatzhalter 2"/>
          <p:cNvSpPr>
            <a:spLocks noGrp="1"/>
          </p:cNvSpPr>
          <p:nvPr>
            <p:ph idx="11"/>
          </p:nvPr>
        </p:nvSpPr>
        <p:spPr>
          <a:xfrm>
            <a:off x="683568" y="1196753"/>
            <a:ext cx="8136904" cy="648072"/>
          </a:xfrm>
        </p:spPr>
        <p:txBody>
          <a:bodyPr/>
          <a:lstStyle/>
          <a:p>
            <a:r>
              <a:rPr lang="de-DE" dirty="0"/>
              <a:t>Gesunde Ernährung am Arbeitsplatz</a:t>
            </a:r>
          </a:p>
        </p:txBody>
      </p:sp>
    </p:spTree>
    <p:extLst>
      <p:ext uri="{BB962C8B-B14F-4D97-AF65-F5344CB8AC3E}">
        <p14:creationId xmlns:p14="http://schemas.microsoft.com/office/powerpoint/2010/main" val="3145339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179512" y="1988840"/>
            <a:ext cx="8784976" cy="4032448"/>
          </a:xfrm>
        </p:spPr>
        <p:txBody>
          <a:bodyPr/>
          <a:lstStyle/>
          <a:p>
            <a:r>
              <a:rPr lang="de-DE" sz="1800" dirty="0"/>
              <a:t>Aufbau von Wissen und Entwicklung von Kompetenzen zur Entwicklung einer nachhaltig gesunden Ernährung</a:t>
            </a:r>
          </a:p>
          <a:p>
            <a:r>
              <a:rPr lang="de-DE" sz="1800" dirty="0"/>
              <a:t>Ausrichtung des Verpflegungsangebots an den aktuellen Ernährungsrichtlinien und den Qualitätsstandards für die Betriebsverpflegung</a:t>
            </a:r>
          </a:p>
          <a:p>
            <a:r>
              <a:rPr lang="de-DE" sz="1800" dirty="0"/>
              <a:t>Erhöhung der Wertschätzung für Ernährung</a:t>
            </a:r>
          </a:p>
          <a:p>
            <a:r>
              <a:rPr lang="de-DE" sz="1800" dirty="0"/>
              <a:t>Förderung der Akzeptanz und Inanspruchnahme bedarfsgerechter/ gesundheitsfördernder Verpflegungsangebote</a:t>
            </a:r>
          </a:p>
          <a:p>
            <a:r>
              <a:rPr lang="de-DE" sz="1800" dirty="0"/>
              <a:t>Senkung des Fettverzehrs, des Cholesterinspiegels u. des Gewichts der </a:t>
            </a:r>
            <a:r>
              <a:rPr lang="de-DE" sz="1800" dirty="0" smtClean="0"/>
              <a:t>Beschäftigten</a:t>
            </a:r>
            <a:endParaRPr lang="de-DE" sz="1800" dirty="0"/>
          </a:p>
          <a:p>
            <a:r>
              <a:rPr lang="de-DE" sz="1800" dirty="0"/>
              <a:t>Stärkung der Motivation und Handlungskompetenz der Beschäftigten zu einer eigenverantwortlichen Umstellung auf eine individuell bedarfsgerechte Ernährung</a:t>
            </a:r>
          </a:p>
          <a:p>
            <a:r>
              <a:rPr lang="de-DE" sz="1800" dirty="0"/>
              <a:t>Steigerung des Obst- </a:t>
            </a:r>
            <a:r>
              <a:rPr lang="de-DE" sz="1800" dirty="0" smtClean="0"/>
              <a:t>und </a:t>
            </a:r>
            <a:r>
              <a:rPr lang="de-DE" sz="1800" dirty="0"/>
              <a:t>Gemüseverzehrs sowie der Ballaststoffaufnahme</a:t>
            </a:r>
          </a:p>
          <a:p>
            <a:r>
              <a:rPr lang="de-DE" sz="1800" dirty="0"/>
              <a:t>Verbesserung der  Angebote und Zugangsmöglichkeiten zu gesundem Essen</a:t>
            </a:r>
          </a:p>
          <a:p>
            <a:r>
              <a:rPr lang="de-DE" sz="1800" dirty="0"/>
              <a:t>Verbesserung des Ernährungsverhaltens auch außerhalb der Arbeitswelt</a:t>
            </a:r>
          </a:p>
          <a:p>
            <a:r>
              <a:rPr lang="de-DE" sz="1800" dirty="0"/>
              <a:t>Vermeidung von Mangel- und </a:t>
            </a:r>
            <a:r>
              <a:rPr lang="de-DE" sz="1800" dirty="0" smtClean="0"/>
              <a:t>Fehlernährung</a:t>
            </a:r>
            <a:endParaRPr lang="de-DE" sz="1800" dirty="0"/>
          </a:p>
        </p:txBody>
      </p:sp>
      <p:sp>
        <p:nvSpPr>
          <p:cNvPr id="4" name="Titel 3"/>
          <p:cNvSpPr>
            <a:spLocks noGrp="1"/>
          </p:cNvSpPr>
          <p:nvPr>
            <p:ph type="ctrTitle"/>
          </p:nvPr>
        </p:nvSpPr>
        <p:spPr>
          <a:xfrm>
            <a:off x="179512" y="836712"/>
            <a:ext cx="8784976" cy="1008112"/>
          </a:xfrm>
        </p:spPr>
        <p:txBody>
          <a:bodyPr/>
          <a:lstStyle/>
          <a:p>
            <a:r>
              <a:rPr lang="de-DE" sz="3500" dirty="0"/>
              <a:t>Zieldefinition – Was wollen Sie mit Ihren Interventionen </a:t>
            </a:r>
            <a:r>
              <a:rPr lang="de-DE" sz="3500" dirty="0" smtClean="0"/>
              <a:t>erreichen?</a:t>
            </a:r>
            <a:endParaRPr lang="de-DE" sz="3500" dirty="0"/>
          </a:p>
        </p:txBody>
      </p:sp>
    </p:spTree>
    <p:extLst>
      <p:ext uri="{BB962C8B-B14F-4D97-AF65-F5344CB8AC3E}">
        <p14:creationId xmlns:p14="http://schemas.microsoft.com/office/powerpoint/2010/main" val="525586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ctrTitle"/>
          </p:nvPr>
        </p:nvSpPr>
        <p:spPr>
          <a:xfrm>
            <a:off x="179388" y="836613"/>
            <a:ext cx="8785225" cy="1008062"/>
          </a:xfrm>
        </p:spPr>
        <p:txBody>
          <a:bodyPr rtlCol="0" anchor="t"/>
          <a:lstStyle/>
          <a:p>
            <a:pPr eaLnBrk="1" fontAlgn="auto" hangingPunct="1">
              <a:spcAft>
                <a:spcPts val="0"/>
              </a:spcAft>
              <a:defRPr/>
            </a:pPr>
            <a:r>
              <a:rPr lang="de-DE" sz="3500" dirty="0" smtClean="0"/>
              <a:t>Inhaltsverzeichnis</a:t>
            </a:r>
            <a:endParaRPr lang="de-DE" sz="3500" dirty="0"/>
          </a:p>
        </p:txBody>
      </p:sp>
      <p:sp>
        <p:nvSpPr>
          <p:cNvPr id="7" name="Inhaltsplatzhalter 2"/>
          <p:cNvSpPr>
            <a:spLocks noGrp="1"/>
          </p:cNvSpPr>
          <p:nvPr>
            <p:ph idx="13"/>
          </p:nvPr>
        </p:nvSpPr>
        <p:spPr>
          <a:xfrm>
            <a:off x="179389" y="1700808"/>
            <a:ext cx="8569076" cy="4752380"/>
          </a:xfrm>
        </p:spPr>
        <p:txBody>
          <a:bodyPr rtlCol="0">
            <a:normAutofit/>
          </a:bodyPr>
          <a:lstStyle/>
          <a:p>
            <a:pPr eaLnBrk="1" fontAlgn="auto" hangingPunct="1">
              <a:spcAft>
                <a:spcPts val="0"/>
              </a:spcAft>
              <a:buFont typeface="Arial" pitchFamily="34" charset="0"/>
              <a:buChar char="•"/>
              <a:defRPr/>
            </a:pPr>
            <a:r>
              <a:rPr lang="de-DE" sz="2000" dirty="0"/>
              <a:t>„Der Mensch ist, was er isst.“: Warum gute Ernährung so wichtig ist. </a:t>
            </a:r>
          </a:p>
          <a:p>
            <a:pPr eaLnBrk="1" fontAlgn="auto" hangingPunct="1">
              <a:spcAft>
                <a:spcPts val="0"/>
              </a:spcAft>
              <a:buFont typeface="Arial" pitchFamily="34" charset="0"/>
              <a:buChar char="•"/>
              <a:defRPr/>
            </a:pPr>
            <a:r>
              <a:rPr lang="de-DE" sz="2000" dirty="0"/>
              <a:t>Basiswissen: Was ist gesunde Ernährung? </a:t>
            </a:r>
          </a:p>
          <a:p>
            <a:pPr eaLnBrk="1" fontAlgn="auto" hangingPunct="1">
              <a:spcAft>
                <a:spcPts val="0"/>
              </a:spcAft>
              <a:buFont typeface="Arial" pitchFamily="34" charset="0"/>
              <a:buChar char="•"/>
              <a:defRPr/>
            </a:pPr>
            <a:r>
              <a:rPr lang="de-DE" sz="2000" dirty="0"/>
              <a:t>Nationales </a:t>
            </a:r>
            <a:r>
              <a:rPr lang="de-DE" sz="2000" dirty="0" err="1"/>
              <a:t>Ernährungsmonitoring</a:t>
            </a:r>
            <a:r>
              <a:rPr lang="de-DE" sz="2000" dirty="0"/>
              <a:t>: Wie steht es um das Ernährungsverhalten in Deutschland? </a:t>
            </a:r>
          </a:p>
          <a:p>
            <a:pPr eaLnBrk="1" fontAlgn="auto" hangingPunct="1">
              <a:spcAft>
                <a:spcPts val="0"/>
              </a:spcAft>
              <a:buFont typeface="Arial" pitchFamily="34" charset="0"/>
              <a:buChar char="•"/>
              <a:defRPr/>
            </a:pPr>
            <a:r>
              <a:rPr lang="de-DE" sz="2000" dirty="0"/>
              <a:t>Konsequenzen ungünstigen Ernährungsverhaltens </a:t>
            </a:r>
          </a:p>
          <a:p>
            <a:pPr eaLnBrk="1" fontAlgn="auto" hangingPunct="1">
              <a:spcAft>
                <a:spcPts val="0"/>
              </a:spcAft>
              <a:buFont typeface="Arial" pitchFamily="34" charset="0"/>
              <a:buChar char="•"/>
              <a:defRPr/>
            </a:pPr>
            <a:r>
              <a:rPr lang="de-DE" sz="2000" dirty="0"/>
              <a:t>Gesunde Ernährung schützt </a:t>
            </a:r>
          </a:p>
          <a:p>
            <a:pPr eaLnBrk="1" fontAlgn="auto" hangingPunct="1">
              <a:spcAft>
                <a:spcPts val="0"/>
              </a:spcAft>
              <a:buFont typeface="Arial" pitchFamily="34" charset="0"/>
              <a:buChar char="•"/>
              <a:defRPr/>
            </a:pPr>
            <a:r>
              <a:rPr lang="de-DE" sz="2000" dirty="0"/>
              <a:t>Stolpersteine: Warum fällt es nicht immer leicht, sich im Joballtag  gesund zu ernähren? </a:t>
            </a:r>
          </a:p>
          <a:p>
            <a:pPr eaLnBrk="1" fontAlgn="auto" hangingPunct="1">
              <a:spcAft>
                <a:spcPts val="0"/>
              </a:spcAft>
              <a:buFont typeface="Arial" pitchFamily="34" charset="0"/>
              <a:buChar char="•"/>
              <a:defRPr/>
            </a:pPr>
            <a:r>
              <a:rPr lang="de-DE" sz="2000" dirty="0"/>
              <a:t>Warum sollte das </a:t>
            </a:r>
            <a:r>
              <a:rPr lang="de-DE" sz="2000" dirty="0" smtClean="0"/>
              <a:t>Unternehmen eine </a:t>
            </a:r>
            <a:r>
              <a:rPr lang="de-DE" sz="2000" dirty="0"/>
              <a:t>gesunde Ernährung am Arbeitsplatz fördern? </a:t>
            </a:r>
          </a:p>
          <a:p>
            <a:pPr eaLnBrk="1" fontAlgn="auto" hangingPunct="1">
              <a:spcAft>
                <a:spcPts val="0"/>
              </a:spcAft>
              <a:buFont typeface="Arial" pitchFamily="34" charset="0"/>
              <a:buChar char="•"/>
              <a:defRPr/>
            </a:pPr>
            <a:r>
              <a:rPr lang="de-DE" sz="2000" dirty="0"/>
              <a:t>Gesunde Ernährung </a:t>
            </a:r>
            <a:r>
              <a:rPr lang="de-DE" sz="2000" dirty="0" smtClean="0"/>
              <a:t>im Rahmen des </a:t>
            </a:r>
            <a:r>
              <a:rPr lang="de-DE" sz="2000" dirty="0"/>
              <a:t>BGM: Ansatzpunkte, Ziele, Interventionsmöglichkeiten, Evaluation und Wirksamkeit </a:t>
            </a:r>
            <a:endParaRPr lang="de-DE" sz="2000" dirty="0" smtClean="0"/>
          </a:p>
          <a:p>
            <a:pPr eaLnBrk="1" fontAlgn="auto" hangingPunct="1">
              <a:spcAft>
                <a:spcPts val="0"/>
              </a:spcAft>
              <a:buFont typeface="Arial" pitchFamily="34" charset="0"/>
              <a:buChar char="•"/>
              <a:defRPr/>
            </a:pPr>
            <a:r>
              <a:rPr lang="de-DE" sz="2000" dirty="0" smtClean="0"/>
              <a:t>Quellen</a:t>
            </a:r>
            <a:endParaRPr lang="de-DE" sz="2000" dirty="0"/>
          </a:p>
        </p:txBody>
      </p:sp>
    </p:spTree>
    <p:extLst>
      <p:ext uri="{BB962C8B-B14F-4D97-AF65-F5344CB8AC3E}">
        <p14:creationId xmlns:p14="http://schemas.microsoft.com/office/powerpoint/2010/main" val="182526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84536" y="2060848"/>
            <a:ext cx="4747503" cy="3836889"/>
          </a:xfrm>
        </p:spPr>
        <p:txBody>
          <a:bodyPr/>
          <a:lstStyle/>
          <a:p>
            <a:r>
              <a:rPr lang="de-DE" sz="2400" dirty="0" smtClean="0"/>
              <a:t>alle </a:t>
            </a:r>
            <a:r>
              <a:rPr lang="de-DE" sz="2400" dirty="0"/>
              <a:t>Beschäftigten</a:t>
            </a:r>
          </a:p>
          <a:p>
            <a:r>
              <a:rPr lang="de-DE" sz="2400" dirty="0"/>
              <a:t>Übergewichtige, die ihr Gewicht reduzieren möchten</a:t>
            </a:r>
          </a:p>
          <a:p>
            <a:r>
              <a:rPr lang="de-DE" sz="2400" dirty="0"/>
              <a:t>Beschäftigte mit ernährungsbedingten Erkrankungen, z. B. Diabetes mellitus</a:t>
            </a:r>
          </a:p>
          <a:p>
            <a:r>
              <a:rPr lang="de-DE" sz="2400" dirty="0"/>
              <a:t>Beschäftigte, die ein erhöhtes Risiko aufweisen für die Entwicklung einer ernährungsbedingten Erkrankung </a:t>
            </a:r>
          </a:p>
        </p:txBody>
      </p:sp>
      <p:pic>
        <p:nvPicPr>
          <p:cNvPr id="4" name="Bildplatzhalter 3"/>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260" t="215" r="27962" b="-215"/>
          <a:stretch/>
        </p:blipFill>
        <p:spPr/>
      </p:pic>
      <p:sp>
        <p:nvSpPr>
          <p:cNvPr id="3" name="Textfeld 2"/>
          <p:cNvSpPr txBox="1"/>
          <p:nvPr/>
        </p:nvSpPr>
        <p:spPr>
          <a:xfrm flipH="1">
            <a:off x="178548" y="732668"/>
            <a:ext cx="4850825" cy="1446550"/>
          </a:xfrm>
          <a:prstGeom prst="rect">
            <a:avLst/>
          </a:prstGeom>
          <a:noFill/>
        </p:spPr>
        <p:txBody>
          <a:bodyPr wrap="square" rtlCol="0">
            <a:spAutoFit/>
          </a:bodyPr>
          <a:lstStyle/>
          <a:p>
            <a:r>
              <a:rPr lang="de-DE" sz="3500" dirty="0">
                <a:solidFill>
                  <a:schemeClr val="bg1">
                    <a:lumMod val="50000"/>
                  </a:schemeClr>
                </a:solidFill>
                <a:latin typeface="+mj-lt"/>
                <a:ea typeface="+mj-ea"/>
                <a:cs typeface="+mj-cs"/>
              </a:rPr>
              <a:t>Zielgruppe – Wen wollen Sie erreichen?</a:t>
            </a:r>
          </a:p>
          <a:p>
            <a:endParaRPr lang="de-DE" dirty="0"/>
          </a:p>
        </p:txBody>
      </p:sp>
    </p:spTree>
    <p:extLst>
      <p:ext uri="{BB962C8B-B14F-4D97-AF65-F5344CB8AC3E}">
        <p14:creationId xmlns:p14="http://schemas.microsoft.com/office/powerpoint/2010/main" val="218400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74090" y="908720"/>
            <a:ext cx="7986342" cy="100811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3500" dirty="0" smtClean="0">
                <a:solidFill>
                  <a:schemeClr val="bg1">
                    <a:lumMod val="50000"/>
                  </a:schemeClr>
                </a:solidFill>
              </a:rPr>
              <a:t>Interventionsmöglichkeiten</a:t>
            </a:r>
            <a:endParaRPr lang="de-DE" sz="3500" dirty="0">
              <a:solidFill>
                <a:schemeClr val="bg1">
                  <a:lumMod val="50000"/>
                </a:schemeClr>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966142457"/>
              </p:ext>
            </p:extLst>
          </p:nvPr>
        </p:nvGraphicFramePr>
        <p:xfrm>
          <a:off x="611560" y="1700808"/>
          <a:ext cx="7848873" cy="4552308"/>
        </p:xfrm>
        <a:graphic>
          <a:graphicData uri="http://schemas.openxmlformats.org/drawingml/2006/table">
            <a:tbl>
              <a:tblPr firstRow="1" bandRow="1">
                <a:tableStyleId>{5202B0CA-FC54-4496-8BCA-5EF66A818D29}</a:tableStyleId>
              </a:tblPr>
              <a:tblGrid>
                <a:gridCol w="4059761">
                  <a:extLst>
                    <a:ext uri="{9D8B030D-6E8A-4147-A177-3AD203B41FA5}">
                      <a16:colId xmlns:a16="http://schemas.microsoft.com/office/drawing/2014/main" xmlns="" val="20000"/>
                    </a:ext>
                  </a:extLst>
                </a:gridCol>
                <a:gridCol w="3789112">
                  <a:extLst>
                    <a:ext uri="{9D8B030D-6E8A-4147-A177-3AD203B41FA5}">
                      <a16:colId xmlns:a16="http://schemas.microsoft.com/office/drawing/2014/main" xmlns="" val="20001"/>
                    </a:ext>
                  </a:extLst>
                </a:gridCol>
              </a:tblGrid>
              <a:tr h="344515">
                <a:tc>
                  <a:txBody>
                    <a:bodyPr/>
                    <a:lstStyle/>
                    <a:p>
                      <a:r>
                        <a:rPr lang="de-DE" sz="1700" dirty="0" smtClean="0">
                          <a:solidFill>
                            <a:schemeClr val="tx1">
                              <a:lumMod val="65000"/>
                              <a:lumOff val="35000"/>
                            </a:schemeClr>
                          </a:solidFill>
                        </a:rPr>
                        <a:t>Verhaltenspräventiv</a:t>
                      </a:r>
                      <a:endParaRPr lang="de-DE" sz="1700" dirty="0">
                        <a:solidFill>
                          <a:schemeClr val="tx1">
                            <a:lumMod val="65000"/>
                            <a:lumOff val="35000"/>
                          </a:schemeClr>
                        </a:solidFill>
                      </a:endParaRPr>
                    </a:p>
                  </a:txBody>
                  <a:tcPr marL="83763" marR="83763" marT="41874" marB="41874">
                    <a:lnL w="12700" cap="flat" cmpd="sng" algn="ctr">
                      <a:solidFill>
                        <a:srgbClr val="FDD20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tc>
                  <a:txBody>
                    <a:bodyPr/>
                    <a:lstStyle/>
                    <a:p>
                      <a:r>
                        <a:rPr lang="de-DE" sz="1700" dirty="0" smtClean="0">
                          <a:solidFill>
                            <a:schemeClr val="tx1">
                              <a:lumMod val="65000"/>
                              <a:lumOff val="35000"/>
                            </a:schemeClr>
                          </a:solidFill>
                        </a:rPr>
                        <a:t>Verhältnispräventiv</a:t>
                      </a:r>
                      <a:endParaRPr lang="de-DE" sz="1700" dirty="0">
                        <a:solidFill>
                          <a:schemeClr val="tx1">
                            <a:lumMod val="65000"/>
                            <a:lumOff val="35000"/>
                          </a:schemeClr>
                        </a:solidFill>
                      </a:endParaRPr>
                    </a:p>
                  </a:txBody>
                  <a:tcPr marL="83763" marR="83763" marT="41874" marB="41874">
                    <a:lnL w="12700" cap="flat" cmpd="sng" algn="ctr">
                      <a:solidFill>
                        <a:schemeClr val="bg1"/>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DD205"/>
                    </a:solidFill>
                  </a:tcPr>
                </a:tc>
                <a:extLst>
                  <a:ext uri="{0D108BD9-81ED-4DB2-BD59-A6C34878D82A}">
                    <a16:rowId xmlns:a16="http://schemas.microsoft.com/office/drawing/2014/main" xmlns="" val="10000"/>
                  </a:ext>
                </a:extLst>
              </a:tr>
              <a:tr h="448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dirty="0" smtClean="0">
                          <a:solidFill>
                            <a:schemeClr val="tx1">
                              <a:lumMod val="65000"/>
                              <a:lumOff val="35000"/>
                            </a:schemeClr>
                          </a:solidFill>
                        </a:rPr>
                        <a:t>Aufklärungskampagne mit Informationsbroschüren</a:t>
                      </a: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FFFFF"/>
                    </a:solidFill>
                  </a:tcPr>
                </a:tc>
                <a:tc>
                  <a:txBody>
                    <a:bodyPr/>
                    <a:lstStyle/>
                    <a:p>
                      <a:r>
                        <a:rPr lang="de-DE" sz="1300" dirty="0" smtClean="0">
                          <a:solidFill>
                            <a:schemeClr val="tx1">
                              <a:lumMod val="65000"/>
                              <a:lumOff val="35000"/>
                            </a:schemeClr>
                          </a:solidFill>
                        </a:rPr>
                        <a:t>Gesundheitsgerechte Betriebsverpflegungsangebote</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74608">
                <a:tc>
                  <a:txBody>
                    <a:bodyPr/>
                    <a:lstStyle/>
                    <a:p>
                      <a:r>
                        <a:rPr lang="de-DE" sz="1300" dirty="0" smtClean="0">
                          <a:solidFill>
                            <a:schemeClr val="tx1">
                              <a:lumMod val="65000"/>
                              <a:lumOff val="35000"/>
                            </a:schemeClr>
                          </a:solidFill>
                        </a:rPr>
                        <a:t>Verhaltenstraining (z.B. Kochkurse unter Einbeziehung der Partner und Familienangehörigen)</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1300" dirty="0" smtClean="0">
                          <a:solidFill>
                            <a:schemeClr val="tx1">
                              <a:lumMod val="65000"/>
                              <a:lumOff val="35000"/>
                            </a:schemeClr>
                          </a:solidFill>
                        </a:rPr>
                        <a:t>Arbeitsplatznahe Bereitstellung von Obst und ungesüßten Getränken</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xmlns="" val="10002"/>
                  </a:ext>
                </a:extLst>
              </a:tr>
              <a:tr h="474608">
                <a:tc>
                  <a:txBody>
                    <a:bodyPr/>
                    <a:lstStyle/>
                    <a:p>
                      <a:r>
                        <a:rPr lang="de-DE" sz="1300" dirty="0" smtClean="0">
                          <a:solidFill>
                            <a:schemeClr val="tx1">
                              <a:lumMod val="65000"/>
                              <a:lumOff val="35000"/>
                            </a:schemeClr>
                          </a:solidFill>
                        </a:rPr>
                        <a:t>Flugblätter/Plakate/Informationsmaterialien, z.B. Spielkarten mit (gesunden)</a:t>
                      </a:r>
                      <a:r>
                        <a:rPr lang="de-DE" sz="1300" baseline="0" dirty="0" smtClean="0">
                          <a:solidFill>
                            <a:schemeClr val="tx1">
                              <a:lumMod val="65000"/>
                              <a:lumOff val="35000"/>
                            </a:schemeClr>
                          </a:solidFill>
                        </a:rPr>
                        <a:t> Ernährungsinformationen</a:t>
                      </a:r>
                      <a:r>
                        <a:rPr lang="de-DE" sz="1300" dirty="0" smtClean="0">
                          <a:solidFill>
                            <a:schemeClr val="tx1">
                              <a:lumMod val="65000"/>
                              <a:lumOff val="35000"/>
                            </a:schemeClr>
                          </a:solidFill>
                        </a:rPr>
                        <a:t> </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FFFFF"/>
                    </a:solidFill>
                  </a:tcPr>
                </a:tc>
                <a:tc>
                  <a:txBody>
                    <a:bodyPr/>
                    <a:lstStyle/>
                    <a:p>
                      <a:r>
                        <a:rPr lang="de-DE" sz="1300" dirty="0" smtClean="0">
                          <a:solidFill>
                            <a:schemeClr val="tx1">
                              <a:lumMod val="65000"/>
                              <a:lumOff val="35000"/>
                            </a:schemeClr>
                          </a:solidFill>
                        </a:rPr>
                        <a:t>Abstimmung der Öffnungszeiten der Kantine an die Bedürfnisse der Beschäftigten</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74608">
                <a:tc>
                  <a:txBody>
                    <a:bodyPr/>
                    <a:lstStyle/>
                    <a:p>
                      <a:r>
                        <a:rPr lang="de-DE" sz="1300" dirty="0" smtClean="0">
                          <a:solidFill>
                            <a:schemeClr val="tx1">
                              <a:lumMod val="65000"/>
                              <a:lumOff val="35000"/>
                            </a:schemeClr>
                          </a:solidFill>
                        </a:rPr>
                        <a:t>Schulungen mit fundierter theoretischer Basis (Mitarbeiter</a:t>
                      </a:r>
                      <a:r>
                        <a:rPr lang="de-DE" sz="1300" baseline="0" dirty="0" smtClean="0">
                          <a:solidFill>
                            <a:schemeClr val="tx1">
                              <a:lumMod val="65000"/>
                              <a:lumOff val="35000"/>
                            </a:schemeClr>
                          </a:solidFill>
                        </a:rPr>
                        <a:t> &amp; Küchenpersonal)</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1300" dirty="0" smtClean="0">
                          <a:solidFill>
                            <a:schemeClr val="tx1">
                              <a:lumMod val="65000"/>
                              <a:lumOff val="35000"/>
                            </a:schemeClr>
                          </a:solidFill>
                        </a:rPr>
                        <a:t>Schaffung von Angeboten für besondere Zielgruppen (Schichtarbeiter, Diabetiker)</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xmlns="" val="10004"/>
                  </a:ext>
                </a:extLst>
              </a:tr>
              <a:tr h="4746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dirty="0" smtClean="0">
                          <a:solidFill>
                            <a:schemeClr val="tx1">
                              <a:lumMod val="65000"/>
                              <a:lumOff val="35000"/>
                            </a:schemeClr>
                          </a:solidFill>
                        </a:rPr>
                        <a:t>Teilnahme an Wettbewerben/</a:t>
                      </a:r>
                    </a:p>
                    <a:p>
                      <a:pPr marL="0" marR="0" indent="0" algn="l" defTabSz="914400" rtl="0" eaLnBrk="1" fontAlgn="auto" latinLnBrk="0" hangingPunct="1">
                        <a:lnSpc>
                          <a:spcPct val="100000"/>
                        </a:lnSpc>
                        <a:spcBef>
                          <a:spcPts val="0"/>
                        </a:spcBef>
                        <a:spcAft>
                          <a:spcPts val="0"/>
                        </a:spcAft>
                        <a:buClrTx/>
                        <a:buSzTx/>
                        <a:buFontTx/>
                        <a:buNone/>
                        <a:tabLst/>
                        <a:defRPr/>
                      </a:pPr>
                      <a:r>
                        <a:rPr lang="de-DE" sz="1300" dirty="0" smtClean="0">
                          <a:solidFill>
                            <a:schemeClr val="tx1">
                              <a:lumMod val="65000"/>
                              <a:lumOff val="35000"/>
                            </a:schemeClr>
                          </a:solidFill>
                        </a:rPr>
                        <a:t>Mitmach-Kampagnen</a:t>
                      </a: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dirty="0" smtClean="0">
                          <a:solidFill>
                            <a:schemeClr val="tx1">
                              <a:lumMod val="65000"/>
                              <a:lumOff val="35000"/>
                            </a:schemeClr>
                          </a:solidFill>
                        </a:rPr>
                        <a:t>Pausenraum mit Kühlschrank,</a:t>
                      </a:r>
                      <a:r>
                        <a:rPr lang="de-DE" sz="1300" baseline="0" dirty="0" smtClean="0">
                          <a:solidFill>
                            <a:schemeClr val="tx1">
                              <a:lumMod val="65000"/>
                              <a:lumOff val="35000"/>
                            </a:schemeClr>
                          </a:solidFill>
                        </a:rPr>
                        <a:t> </a:t>
                      </a:r>
                      <a:r>
                        <a:rPr lang="de-DE" sz="1300" dirty="0" smtClean="0">
                          <a:solidFill>
                            <a:schemeClr val="tx1">
                              <a:lumMod val="65000"/>
                              <a:lumOff val="35000"/>
                            </a:schemeClr>
                          </a:solidFill>
                        </a:rPr>
                        <a:t>Kochgelegenheit und Personenwaage</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84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dirty="0" smtClean="0">
                          <a:solidFill>
                            <a:schemeClr val="tx1">
                              <a:lumMod val="65000"/>
                              <a:lumOff val="35000"/>
                            </a:schemeClr>
                          </a:solidFill>
                        </a:rPr>
                        <a:t>Arbeitsplatzprogramm</a:t>
                      </a: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r>
                        <a:rPr lang="de-DE" sz="1300" dirty="0" smtClean="0">
                          <a:solidFill>
                            <a:schemeClr val="tx1">
                              <a:lumMod val="65000"/>
                              <a:lumOff val="35000"/>
                            </a:schemeClr>
                          </a:solidFill>
                        </a:rPr>
                        <a:t>Gemeinsame Kochaktionen und Mittagessen</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xmlns="" val="10006"/>
                  </a:ext>
                </a:extLst>
              </a:tr>
              <a:tr h="865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dirty="0" smtClean="0">
                          <a:solidFill>
                            <a:schemeClr val="tx1">
                              <a:lumMod val="65000"/>
                              <a:lumOff val="35000"/>
                            </a:schemeClr>
                          </a:solidFill>
                        </a:rPr>
                        <a:t>Hinweisschilder</a:t>
                      </a:r>
                      <a:r>
                        <a:rPr lang="de-DE" sz="1300" baseline="0" dirty="0" smtClean="0">
                          <a:solidFill>
                            <a:schemeClr val="tx1">
                              <a:lumMod val="65000"/>
                              <a:lumOff val="35000"/>
                            </a:schemeClr>
                          </a:solidFill>
                        </a:rPr>
                        <a:t> (Schild vor der Cafeteria mit </a:t>
                      </a:r>
                      <a:endParaRPr lang="de-DE" sz="1300" dirty="0" smtClean="0">
                        <a:solidFill>
                          <a:schemeClr val="tx1">
                            <a:lumMod val="65000"/>
                            <a:lumOff val="35000"/>
                          </a:schemeClr>
                        </a:solidFill>
                      </a:endParaRPr>
                    </a:p>
                    <a:p>
                      <a:r>
                        <a:rPr lang="de-DE" sz="1300" dirty="0" smtClean="0">
                          <a:solidFill>
                            <a:schemeClr val="tx1">
                              <a:lumMod val="65000"/>
                              <a:lumOff val="35000"/>
                            </a:schemeClr>
                          </a:solidFill>
                        </a:rPr>
                        <a:t>Auflistung gesunder</a:t>
                      </a:r>
                      <a:r>
                        <a:rPr lang="de-DE" sz="1300" baseline="0" dirty="0" smtClean="0">
                          <a:solidFill>
                            <a:schemeClr val="tx1">
                              <a:lumMod val="65000"/>
                              <a:lumOff val="35000"/>
                            </a:schemeClr>
                          </a:solidFill>
                        </a:rPr>
                        <a:t> Alternativen, z.B. Apfel statt Dessert, ggf. mit Herausstellung der gesundheits- und geschmacklichen Aspekte)</a:t>
                      </a:r>
                      <a:endParaRPr lang="de-DE" sz="1300" dirty="0" smtClean="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FFFFF"/>
                    </a:solidFill>
                  </a:tcPr>
                </a:tc>
                <a:tc>
                  <a:txBody>
                    <a:bodyPr/>
                    <a:lstStyle/>
                    <a:p>
                      <a:r>
                        <a:rPr lang="de-DE" sz="1300" dirty="0" smtClean="0">
                          <a:solidFill>
                            <a:schemeClr val="tx1">
                              <a:lumMod val="65000"/>
                              <a:lumOff val="35000"/>
                            </a:schemeClr>
                          </a:solidFill>
                        </a:rPr>
                        <a:t>Produktkennzeichnung, z.B. Auflistung fettarmer</a:t>
                      </a:r>
                      <a:r>
                        <a:rPr lang="de-DE" sz="1300" baseline="0" dirty="0" smtClean="0">
                          <a:solidFill>
                            <a:schemeClr val="tx1">
                              <a:lumMod val="65000"/>
                              <a:lumOff val="35000"/>
                            </a:schemeClr>
                          </a:solidFill>
                        </a:rPr>
                        <a:t> Gerichte, Herzsymbol neben den entsprechenden Produkten</a:t>
                      </a: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670039">
                <a:tc>
                  <a:txBody>
                    <a:bodyPr/>
                    <a:lstStyle/>
                    <a:p>
                      <a:r>
                        <a:rPr lang="de-DE" sz="1300" dirty="0" smtClean="0">
                          <a:solidFill>
                            <a:schemeClr val="tx1">
                              <a:lumMod val="65000"/>
                              <a:lumOff val="35000"/>
                            </a:schemeClr>
                          </a:solidFill>
                        </a:rPr>
                        <a:t>Informationen und Motivierung zur Reduzierung ungesunder Ernährungsgewohnheiten (Ernährungsberatung)</a:t>
                      </a: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dirty="0" smtClean="0">
                          <a:solidFill>
                            <a:schemeClr val="tx1">
                              <a:lumMod val="65000"/>
                              <a:lumOff val="35000"/>
                            </a:schemeClr>
                          </a:solidFill>
                        </a:rPr>
                        <a:t>(betriebliche)</a:t>
                      </a:r>
                      <a:r>
                        <a:rPr lang="de-DE" sz="1300" baseline="0" dirty="0" smtClean="0">
                          <a:solidFill>
                            <a:schemeClr val="tx1">
                              <a:lumMod val="65000"/>
                              <a:lumOff val="35000"/>
                            </a:schemeClr>
                          </a:solidFill>
                        </a:rPr>
                        <a:t> Subvention gesunder Gerichte</a:t>
                      </a:r>
                      <a:endParaRPr lang="de-DE" sz="1300"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300" dirty="0">
                        <a:solidFill>
                          <a:schemeClr val="tx1">
                            <a:lumMod val="65000"/>
                            <a:lumOff val="35000"/>
                          </a:schemeClr>
                        </a:solidFill>
                      </a:endParaRPr>
                    </a:p>
                  </a:txBody>
                  <a:tcPr marL="83763" marR="83763" marT="41874" marB="41874" anchor="ctr">
                    <a:lnL w="12700" cap="flat" cmpd="sng" algn="ctr">
                      <a:solidFill>
                        <a:srgbClr val="FDD205"/>
                      </a:solidFill>
                      <a:prstDash val="solid"/>
                      <a:round/>
                      <a:headEnd type="none" w="med" len="med"/>
                      <a:tailEnd type="none" w="med" len="med"/>
                    </a:lnL>
                    <a:lnR w="12700" cap="flat" cmpd="sng" algn="ctr">
                      <a:solidFill>
                        <a:srgbClr val="FDD205"/>
                      </a:solidFill>
                      <a:prstDash val="solid"/>
                      <a:round/>
                      <a:headEnd type="none" w="med" len="med"/>
                      <a:tailEnd type="none" w="med" len="med"/>
                    </a:lnR>
                    <a:lnT w="12700" cap="flat" cmpd="sng" algn="ctr">
                      <a:solidFill>
                        <a:srgbClr val="FDD205"/>
                      </a:solidFill>
                      <a:prstDash val="solid"/>
                      <a:round/>
                      <a:headEnd type="none" w="med" len="med"/>
                      <a:tailEnd type="none" w="med" len="med"/>
                    </a:lnT>
                    <a:lnB w="12700" cap="flat" cmpd="sng" algn="ctr">
                      <a:solidFill>
                        <a:srgbClr val="FDD205"/>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15378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Evaluation – Was haben Sie erreicht?</a:t>
            </a:r>
          </a:p>
        </p:txBody>
      </p:sp>
      <p:sp>
        <p:nvSpPr>
          <p:cNvPr id="3" name="Inhaltsplatzhalter 2"/>
          <p:cNvSpPr>
            <a:spLocks noGrp="1"/>
          </p:cNvSpPr>
          <p:nvPr>
            <p:ph idx="13"/>
          </p:nvPr>
        </p:nvSpPr>
        <p:spPr>
          <a:xfrm>
            <a:off x="179512" y="1844824"/>
            <a:ext cx="8784976" cy="4464496"/>
          </a:xfrm>
        </p:spPr>
        <p:txBody>
          <a:bodyPr/>
          <a:lstStyle/>
          <a:p>
            <a:r>
              <a:rPr lang="de-DE" sz="2000" dirty="0"/>
              <a:t>Verzehrte Portionen/Tag in Bezug auf Obst &amp; Gemüse </a:t>
            </a:r>
          </a:p>
          <a:p>
            <a:r>
              <a:rPr lang="de-DE" sz="2000" dirty="0"/>
              <a:t>Verkaufszahlen, z.B. in der Kantine/Cafeteria</a:t>
            </a:r>
          </a:p>
          <a:p>
            <a:r>
              <a:rPr lang="de-DE" sz="2000" dirty="0"/>
              <a:t>Verfügbarkeit von gesunden Lebensmitteln und Getränken in Kantinen oder Verkaufsautomaten</a:t>
            </a:r>
          </a:p>
          <a:p>
            <a:r>
              <a:rPr lang="de-DE" sz="2000" dirty="0"/>
              <a:t>Ernährungskenngrößen (z.B. Cholesterinspiegel, Body-Maß-Index (BMI), Zuckerwerte, Fettmasse, Vitaminspiegel, Gewichtsveränderung u.a.)</a:t>
            </a:r>
          </a:p>
          <a:p>
            <a:r>
              <a:rPr lang="de-DE" sz="2000" dirty="0"/>
              <a:t>Zahl der erreichten Personen und wer erreicht wurde</a:t>
            </a:r>
          </a:p>
          <a:p>
            <a:r>
              <a:rPr lang="de-DE" sz="2000" dirty="0"/>
              <a:t>Ermittlung der Akzeptanz der Programme/Interventionen</a:t>
            </a:r>
          </a:p>
          <a:p>
            <a:r>
              <a:rPr lang="de-DE" sz="2000" dirty="0"/>
              <a:t>Vorher-/Nachher-Befragung zur Ernährungssituation</a:t>
            </a:r>
          </a:p>
          <a:p>
            <a:r>
              <a:rPr lang="de-DE" sz="2000" dirty="0"/>
              <a:t>Ermittlung der langfristigen Auswirkungen über die Sammlung von Daten zur Prävalenz ernährungsbedingter Krankheiten, wie zum Beispiel: Herz-Kreislauf-Erkrankungen, Diabetes-Prävalenz etc</a:t>
            </a:r>
            <a:r>
              <a:rPr lang="de-DE" dirty="0" smtClean="0"/>
              <a:t>.</a:t>
            </a:r>
            <a:endParaRPr lang="de-DE" dirty="0"/>
          </a:p>
        </p:txBody>
      </p:sp>
    </p:spTree>
    <p:extLst>
      <p:ext uri="{BB962C8B-B14F-4D97-AF65-F5344CB8AC3E}">
        <p14:creationId xmlns:p14="http://schemas.microsoft.com/office/powerpoint/2010/main" val="4223550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Wirksamkeit</a:t>
            </a:r>
          </a:p>
        </p:txBody>
      </p:sp>
      <p:sp>
        <p:nvSpPr>
          <p:cNvPr id="3" name="Inhaltsplatzhalter 2"/>
          <p:cNvSpPr>
            <a:spLocks noGrp="1"/>
          </p:cNvSpPr>
          <p:nvPr>
            <p:ph idx="13"/>
          </p:nvPr>
        </p:nvSpPr>
        <p:spPr>
          <a:xfrm>
            <a:off x="179512" y="1772816"/>
            <a:ext cx="8784976" cy="4464496"/>
          </a:xfrm>
        </p:spPr>
        <p:txBody>
          <a:bodyPr/>
          <a:lstStyle/>
          <a:p>
            <a:r>
              <a:rPr lang="de-DE" sz="1800" dirty="0"/>
              <a:t>Mit </a:t>
            </a:r>
            <a:r>
              <a:rPr lang="de-DE" sz="1800" dirty="0" smtClean="0"/>
              <a:t>ernährungsbezogenen Maßnahmen am </a:t>
            </a:r>
            <a:r>
              <a:rPr lang="de-DE" sz="1800" dirty="0" err="1" smtClean="0"/>
              <a:t>Arbeitplatz</a:t>
            </a:r>
            <a:r>
              <a:rPr lang="de-DE" sz="1800" dirty="0" smtClean="0"/>
              <a:t> lassen </a:t>
            </a:r>
            <a:r>
              <a:rPr lang="de-DE" sz="1800" dirty="0"/>
              <a:t>sich der Obst-, Gemüse- und Fettverzehr sowie die Ballaststoffaufnahme von Mitarbeitern signifikant beeinflussen. </a:t>
            </a:r>
          </a:p>
          <a:p>
            <a:r>
              <a:rPr lang="de-DE" sz="1800" dirty="0"/>
              <a:t>Interventionen, die Komponenten zur Ernährungsverbesserung und Bewegungssteigerung kombinieren sind besonders erfolgversprechend.</a:t>
            </a:r>
          </a:p>
          <a:p>
            <a:r>
              <a:rPr lang="de-DE" sz="1800" dirty="0"/>
              <a:t>Bereits durch minimale Interventionen lässt sich das Ernährungsverhalten von Beschäftigten positiv beeinflussen.</a:t>
            </a:r>
          </a:p>
          <a:p>
            <a:r>
              <a:rPr lang="de-DE" sz="1800" dirty="0"/>
              <a:t>Eine ausgewogene Ernährung der Beschäftigten trägt wesentlich zu deren Wohlbefinden und ihrer Leistungsfähigkeit bei und leistet einen Beitrag zur Vermeidung/Verringerung ernährungsbedingter Krankheiten. </a:t>
            </a:r>
          </a:p>
          <a:p>
            <a:r>
              <a:rPr lang="de-DE" sz="1800" dirty="0"/>
              <a:t>Mit Hilfe vermehrter körperlicher Bewegung und einer reduzierten Kalorienaufnahme mit dem Ziel einer moderaten Gewichtsabnahme können die Neuerkrankungsrate und der Verlauf eines bestehenden Typ-2-Diabetes günstig beeinflusst werden</a:t>
            </a:r>
            <a:r>
              <a:rPr lang="de-DE" sz="1800" dirty="0" smtClean="0"/>
              <a:t>.</a:t>
            </a:r>
            <a:endParaRPr lang="de-DE" sz="1800" dirty="0"/>
          </a:p>
        </p:txBody>
      </p:sp>
      <p:sp>
        <p:nvSpPr>
          <p:cNvPr id="4" name="Untertitel 2"/>
          <p:cNvSpPr txBox="1">
            <a:spLocks/>
          </p:cNvSpPr>
          <p:nvPr/>
        </p:nvSpPr>
        <p:spPr>
          <a:xfrm>
            <a:off x="467296" y="6165304"/>
            <a:ext cx="8497192" cy="64735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a:t>
            </a:r>
            <a:r>
              <a:rPr lang="de-DE" sz="900" dirty="0">
                <a:solidFill>
                  <a:srgbClr val="918F90"/>
                </a:solidFill>
              </a:rPr>
              <a:t>Initiative Gesundheit und Arbeit (</a:t>
            </a:r>
            <a:r>
              <a:rPr lang="de-DE" sz="900" dirty="0" err="1">
                <a:solidFill>
                  <a:srgbClr val="918F90"/>
                </a:solidFill>
              </a:rPr>
              <a:t>iga</a:t>
            </a:r>
            <a:r>
              <a:rPr lang="de-DE" sz="900" dirty="0">
                <a:solidFill>
                  <a:srgbClr val="918F90"/>
                </a:solidFill>
              </a:rPr>
              <a:t>) (2015 </a:t>
            </a:r>
            <a:r>
              <a:rPr lang="de-DE" sz="900" dirty="0" smtClean="0">
                <a:solidFill>
                  <a:srgbClr val="918F90"/>
                </a:solidFill>
              </a:rPr>
              <a:t>), </a:t>
            </a:r>
            <a:r>
              <a:rPr lang="de-DE" sz="900" dirty="0">
                <a:solidFill>
                  <a:srgbClr val="918F90"/>
                </a:solidFill>
              </a:rPr>
              <a:t>S. </a:t>
            </a:r>
            <a:r>
              <a:rPr lang="de-DE" sz="900" dirty="0" smtClean="0">
                <a:solidFill>
                  <a:srgbClr val="918F90"/>
                </a:solidFill>
              </a:rPr>
              <a:t>19-20; </a:t>
            </a:r>
            <a:r>
              <a:rPr lang="de-DE" sz="900" dirty="0" err="1" smtClean="0">
                <a:solidFill>
                  <a:srgbClr val="918F90"/>
                </a:solidFill>
              </a:rPr>
              <a:t>diabetesDE</a:t>
            </a:r>
            <a:r>
              <a:rPr lang="de-DE" sz="900" dirty="0" smtClean="0">
                <a:solidFill>
                  <a:srgbClr val="918F90"/>
                </a:solidFill>
              </a:rPr>
              <a:t> (2011)</a:t>
            </a:r>
          </a:p>
        </p:txBody>
      </p:sp>
    </p:spTree>
    <p:extLst>
      <p:ext uri="{BB962C8B-B14F-4D97-AF65-F5344CB8AC3E}">
        <p14:creationId xmlns:p14="http://schemas.microsoft.com/office/powerpoint/2010/main" val="2498641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dirty="0" smtClean="0"/>
              <a:t>Quellen</a:t>
            </a:r>
            <a:endParaRPr lang="de-DE" dirty="0"/>
          </a:p>
        </p:txBody>
      </p:sp>
      <p:sp>
        <p:nvSpPr>
          <p:cNvPr id="3" name="Inhaltsplatzhalter 2"/>
          <p:cNvSpPr>
            <a:spLocks noGrp="1"/>
          </p:cNvSpPr>
          <p:nvPr>
            <p:ph idx="13"/>
          </p:nvPr>
        </p:nvSpPr>
        <p:spPr>
          <a:xfrm>
            <a:off x="179512" y="1700808"/>
            <a:ext cx="8784976" cy="4752528"/>
          </a:xfrm>
        </p:spPr>
        <p:txBody>
          <a:bodyPr/>
          <a:lstStyle/>
          <a:p>
            <a:r>
              <a:rPr lang="de-DE" sz="1050" dirty="0" smtClean="0"/>
              <a:t>Bayerisches </a:t>
            </a:r>
            <a:r>
              <a:rPr lang="de-DE" sz="1050" dirty="0"/>
              <a:t>Staatsministerium für Umwelt und Verbraucherschutz (2015): </a:t>
            </a:r>
            <a:r>
              <a:rPr lang="de-DE" sz="1050" dirty="0" err="1"/>
              <a:t>VerbraucherService</a:t>
            </a:r>
            <a:r>
              <a:rPr lang="de-DE" sz="1050" dirty="0"/>
              <a:t> Bayern 2015, </a:t>
            </a:r>
            <a:r>
              <a:rPr lang="de-DE" sz="1050" dirty="0" smtClean="0"/>
              <a:t>München </a:t>
            </a:r>
            <a:r>
              <a:rPr lang="de-DE" sz="1050" u="sng" dirty="0" smtClean="0">
                <a:hlinkClick r:id="rId2"/>
              </a:rPr>
              <a:t>http</a:t>
            </a:r>
            <a:r>
              <a:rPr lang="de-DE" sz="1050" u="sng" dirty="0">
                <a:hlinkClick r:id="rId2"/>
              </a:rPr>
              <a:t>://www.vis.bayern.de/ernaehrung/ernaehrung/ernaehrung_gruppen/ernaehrung_stress.htm</a:t>
            </a:r>
            <a:r>
              <a:rPr lang="de-DE" sz="1050" dirty="0"/>
              <a:t> </a:t>
            </a:r>
          </a:p>
          <a:p>
            <a:pPr lvl="0"/>
            <a:r>
              <a:rPr lang="de-DE" sz="1050" dirty="0"/>
              <a:t>BKK Dachverband (2015): BKK Gesundheitsreport 2015, Berlin</a:t>
            </a:r>
            <a:br>
              <a:rPr lang="de-DE" sz="1050" dirty="0"/>
            </a:br>
            <a:r>
              <a:rPr lang="de-DE" sz="1050" dirty="0" smtClean="0">
                <a:hlinkClick r:id="rId3"/>
              </a:rPr>
              <a:t>http</a:t>
            </a:r>
            <a:r>
              <a:rPr lang="de-DE" sz="1050" dirty="0">
                <a:hlinkClick r:id="rId3"/>
              </a:rPr>
              <a:t>://www.bkk-dachverband.de/publikationen/bkk-gesundheitsreport</a:t>
            </a:r>
            <a:r>
              <a:rPr lang="de-DE" sz="1050" dirty="0" smtClean="0">
                <a:hlinkClick r:id="rId3"/>
              </a:rPr>
              <a:t>/</a:t>
            </a:r>
            <a:r>
              <a:rPr lang="de-DE" sz="1050" dirty="0" smtClean="0"/>
              <a:t> </a:t>
            </a:r>
            <a:endParaRPr lang="de-DE" sz="1050" dirty="0"/>
          </a:p>
          <a:p>
            <a:pPr lvl="0"/>
            <a:r>
              <a:rPr lang="de-DE" sz="1050" dirty="0"/>
              <a:t>Bundesministeriums für Bildung und Forschung (2012): Meinungen zu gesunder Ernährung, Berlin </a:t>
            </a:r>
            <a:r>
              <a:rPr lang="de-DE" sz="1050" dirty="0" smtClean="0"/>
              <a:t/>
            </a:r>
            <a:br>
              <a:rPr lang="de-DE" sz="1050" dirty="0" smtClean="0"/>
            </a:br>
            <a:r>
              <a:rPr lang="de-DE" sz="1050" u="sng" dirty="0" smtClean="0">
                <a:hlinkClick r:id="rId4"/>
              </a:rPr>
              <a:t>http</a:t>
            </a:r>
            <a:r>
              <a:rPr lang="de-DE" sz="1050" u="sng" dirty="0">
                <a:hlinkClick r:id="rId4"/>
              </a:rPr>
              <a:t>://www.gesundheitsforschung-bmbf.de/_media/Meinungen_zu_gesunder_Ernaehrung_201212.pdf</a:t>
            </a:r>
            <a:r>
              <a:rPr lang="de-DE" sz="1050" dirty="0"/>
              <a:t> </a:t>
            </a:r>
          </a:p>
          <a:p>
            <a:pPr lvl="0"/>
            <a:r>
              <a:rPr lang="de-DE" sz="1050" dirty="0"/>
              <a:t>Bundesministerium für Gesundheit (2014): Ratgeber zur Prävention und Gesundheitsförderung, Berlin </a:t>
            </a:r>
            <a:r>
              <a:rPr lang="de-DE" sz="1050" dirty="0">
                <a:hlinkClick r:id="rId5"/>
              </a:rPr>
              <a:t>https://</a:t>
            </a:r>
            <a:r>
              <a:rPr lang="de-DE" sz="1050" dirty="0" smtClean="0">
                <a:hlinkClick r:id="rId5"/>
              </a:rPr>
              <a:t>www.bundesgesundheitsministerium.de/fileadmin/dateien/Publikationen/Praevention/Broschueren/Broschuere_Ratgeber_zur_gesundheitlichen_Praevention.pdf</a:t>
            </a:r>
            <a:r>
              <a:rPr lang="de-DE" sz="1050" dirty="0" smtClean="0"/>
              <a:t> </a:t>
            </a:r>
            <a:endParaRPr lang="de-DE" sz="1050" dirty="0"/>
          </a:p>
          <a:p>
            <a:pPr lvl="0"/>
            <a:r>
              <a:rPr lang="de-DE" sz="1050" dirty="0"/>
              <a:t>Bundesministerium für Ernährung und Landwirtschaft (2015): Deutschland, wie es isst -Der BMEL-Ernährungsreport 2016, </a:t>
            </a:r>
            <a:r>
              <a:rPr lang="de-DE" sz="1050" dirty="0" smtClean="0"/>
              <a:t>Berlin </a:t>
            </a:r>
            <a:r>
              <a:rPr lang="de-DE" sz="1050" u="sng" dirty="0" smtClean="0">
                <a:hlinkClick r:id="rId6"/>
              </a:rPr>
              <a:t>http</a:t>
            </a:r>
            <a:r>
              <a:rPr lang="de-DE" sz="1050" u="sng" dirty="0">
                <a:hlinkClick r:id="rId6"/>
              </a:rPr>
              <a:t>://www.bmel.de/SharedDocs/Downloads/Broschueren/Ernaehrungsreport2016.pdf?__blob=publicationFile</a:t>
            </a:r>
            <a:endParaRPr lang="de-DE" sz="1050" dirty="0"/>
          </a:p>
          <a:p>
            <a:pPr lvl="0"/>
            <a:r>
              <a:rPr lang="de-DE" sz="1050" dirty="0"/>
              <a:t>Deutsche Gesellschaft für Ernährung e.V. (2014): DGE-Qualitätsstandard für die Betriebsverpflegung, Bonn </a:t>
            </a:r>
            <a:r>
              <a:rPr lang="de-DE" sz="1050" u="sng" dirty="0">
                <a:hlinkClick r:id="rId7"/>
              </a:rPr>
              <a:t>http://www.jobundfit.de/service/medien.html?eID=dam_frontend_push&amp;docID=1400</a:t>
            </a:r>
            <a:endParaRPr lang="de-DE" sz="1050" dirty="0"/>
          </a:p>
          <a:p>
            <a:pPr lvl="0"/>
            <a:r>
              <a:rPr lang="de-DE" sz="1050" dirty="0"/>
              <a:t>Deutsche Gesellschaft für Ernährung (2013): 10 Regeln der DGE, Bonn </a:t>
            </a:r>
            <a:r>
              <a:rPr lang="de-DE" sz="1050" dirty="0" smtClean="0"/>
              <a:t/>
            </a:r>
            <a:br>
              <a:rPr lang="de-DE" sz="1050" dirty="0" smtClean="0"/>
            </a:br>
            <a:r>
              <a:rPr lang="de-DE" sz="1050" dirty="0" smtClean="0">
                <a:hlinkClick r:id="rId8"/>
              </a:rPr>
              <a:t>https</a:t>
            </a:r>
            <a:r>
              <a:rPr lang="de-DE" sz="1050" dirty="0">
                <a:hlinkClick r:id="rId8"/>
              </a:rPr>
              <a:t>://</a:t>
            </a:r>
            <a:r>
              <a:rPr lang="de-DE" sz="1050" dirty="0" smtClean="0">
                <a:hlinkClick r:id="rId8"/>
              </a:rPr>
              <a:t>www.dge.de/fileadmin/public/doc/fm/10-Regeln-der-DGE.pdf</a:t>
            </a:r>
            <a:r>
              <a:rPr lang="de-DE" sz="1050" dirty="0" smtClean="0"/>
              <a:t> </a:t>
            </a:r>
            <a:endParaRPr lang="de-DE" sz="1050" dirty="0"/>
          </a:p>
          <a:p>
            <a:pPr lvl="0"/>
            <a:r>
              <a:rPr lang="de-DE" sz="1050" dirty="0"/>
              <a:t>Deutsche Gesellschaft für Ernährung e. V. (2012): Ernährungsbericht 2012, Bonn </a:t>
            </a:r>
            <a:r>
              <a:rPr lang="de-DE" sz="1050" dirty="0" smtClean="0"/>
              <a:t/>
            </a:r>
            <a:br>
              <a:rPr lang="de-DE" sz="1050" dirty="0" smtClean="0"/>
            </a:br>
            <a:r>
              <a:rPr lang="de-DE" sz="1050" u="sng" dirty="0" smtClean="0">
                <a:hlinkClick r:id="rId9"/>
              </a:rPr>
              <a:t>https</a:t>
            </a:r>
            <a:r>
              <a:rPr lang="de-DE" sz="1050" u="sng" dirty="0">
                <a:hlinkClick r:id="rId9"/>
              </a:rPr>
              <a:t>://www.dge.de/wissenschaft/ernaehrungsberichte/ernaehrungsbericht-2012/kapitel-5/</a:t>
            </a:r>
            <a:endParaRPr lang="de-DE" sz="1050" dirty="0"/>
          </a:p>
          <a:p>
            <a:pPr lvl="0"/>
            <a:r>
              <a:rPr lang="de-DE" sz="1050" dirty="0"/>
              <a:t>Deutsche Gesellschaft für Ernährung e. V. (2004): Ernährungsbericht 2004, Bonn </a:t>
            </a:r>
            <a:r>
              <a:rPr lang="de-DE" sz="1050" dirty="0" smtClean="0"/>
              <a:t/>
            </a:r>
            <a:br>
              <a:rPr lang="de-DE" sz="1050" dirty="0" smtClean="0"/>
            </a:br>
            <a:r>
              <a:rPr lang="de-DE" sz="1050" u="sng" dirty="0" smtClean="0">
                <a:hlinkClick r:id="rId10"/>
              </a:rPr>
              <a:t>https</a:t>
            </a:r>
            <a:r>
              <a:rPr lang="de-DE" sz="1050" u="sng" dirty="0">
                <a:hlinkClick r:id="rId10"/>
              </a:rPr>
              <a:t>://www.dge.de/wissenschaft/ernaehrungsberichte/ernaehrungsbericht-2004/ernaehrungsbericht-2004-kapitel-1-und-8</a:t>
            </a:r>
            <a:r>
              <a:rPr lang="de-DE" sz="1050" u="sng" dirty="0" smtClean="0">
                <a:hlinkClick r:id="rId10"/>
              </a:rPr>
              <a:t>/</a:t>
            </a:r>
            <a:r>
              <a:rPr lang="de-DE" sz="1050" u="sng" dirty="0" smtClean="0"/>
              <a:t> </a:t>
            </a:r>
            <a:r>
              <a:rPr lang="de-DE" sz="1050" dirty="0" smtClean="0"/>
              <a:t>  </a:t>
            </a:r>
          </a:p>
          <a:p>
            <a:pPr lvl="0"/>
            <a:r>
              <a:rPr lang="de-DE" sz="1050" dirty="0" err="1"/>
              <a:t>d</a:t>
            </a:r>
            <a:r>
              <a:rPr lang="de-DE" sz="1050" dirty="0" err="1" smtClean="0"/>
              <a:t>iabetesDE</a:t>
            </a:r>
            <a:r>
              <a:rPr lang="de-DE" sz="1050" dirty="0" smtClean="0"/>
              <a:t> </a:t>
            </a:r>
            <a:r>
              <a:rPr lang="de-DE" sz="1050" dirty="0"/>
              <a:t>(2011): Deutsche Gesundheitsbericht Diabetes 2011, Berlin </a:t>
            </a:r>
            <a:r>
              <a:rPr lang="de-DE" sz="1050" u="sng" dirty="0">
                <a:hlinkClick r:id="rId11"/>
              </a:rPr>
              <a:t>http://profi.diabetesde.org/fileadmin/users/Patientenseite/PDFs_und_TEXTE/Infomaterial/Gesundheitsbericht_2011_Imprimatur_20_10_2010.pdf</a:t>
            </a:r>
            <a:endParaRPr lang="de-DE" sz="1050" dirty="0"/>
          </a:p>
          <a:p>
            <a:pPr lvl="0"/>
            <a:r>
              <a:rPr lang="de-DE" sz="1050" dirty="0"/>
              <a:t>Europäische Kommission (2006): Eurobarometer. Gesundheit und Ernährung</a:t>
            </a:r>
            <a:br>
              <a:rPr lang="de-DE" sz="1050" dirty="0"/>
            </a:br>
            <a:r>
              <a:rPr lang="de-DE" sz="1050" u="sng" dirty="0">
                <a:hlinkClick r:id="rId12"/>
              </a:rPr>
              <a:t>http://ec.europa.eu/health/ph_publication/eb_food_de.pdf</a:t>
            </a:r>
            <a:endParaRPr lang="de-DE" sz="1050" dirty="0"/>
          </a:p>
          <a:p>
            <a:pPr lvl="0"/>
            <a:endParaRPr lang="de-DE" sz="1050" dirty="0"/>
          </a:p>
          <a:p>
            <a:pPr marL="0" indent="0">
              <a:buNone/>
            </a:pPr>
            <a:endParaRPr lang="de-DE" sz="800" dirty="0"/>
          </a:p>
        </p:txBody>
      </p:sp>
    </p:spTree>
    <p:extLst>
      <p:ext uri="{BB962C8B-B14F-4D97-AF65-F5344CB8AC3E}">
        <p14:creationId xmlns:p14="http://schemas.microsoft.com/office/powerpoint/2010/main" val="851666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Quellen</a:t>
            </a:r>
          </a:p>
        </p:txBody>
      </p:sp>
      <p:sp>
        <p:nvSpPr>
          <p:cNvPr id="3" name="Inhaltsplatzhalter 2"/>
          <p:cNvSpPr>
            <a:spLocks noGrp="1"/>
          </p:cNvSpPr>
          <p:nvPr>
            <p:ph idx="13"/>
          </p:nvPr>
        </p:nvSpPr>
        <p:spPr/>
        <p:txBody>
          <a:bodyPr/>
          <a:lstStyle/>
          <a:p>
            <a:pPr lvl="0"/>
            <a:r>
              <a:rPr lang="de-DE" sz="1050" dirty="0"/>
              <a:t>Repräsentative Bevölkerungs-Umfrage durch Forsa, 5. bis 9. Januar 2009, 1.003 Arbeitnehmer</a:t>
            </a:r>
            <a:endParaRPr lang="de-DE" sz="1050" dirty="0" smtClean="0"/>
          </a:p>
          <a:p>
            <a:pPr lvl="0"/>
            <a:r>
              <a:rPr lang="de-DE" sz="1050" dirty="0" smtClean="0"/>
              <a:t>GKV-Spitzenverband </a:t>
            </a:r>
            <a:r>
              <a:rPr lang="de-DE" sz="1050" dirty="0"/>
              <a:t>(2014): Leitfaden </a:t>
            </a:r>
            <a:r>
              <a:rPr lang="de-DE" sz="1050" dirty="0" smtClean="0"/>
              <a:t>Prävention, Berlin</a:t>
            </a:r>
            <a:r>
              <a:rPr lang="de-DE" sz="1050" dirty="0"/>
              <a:t/>
            </a:r>
            <a:br>
              <a:rPr lang="de-DE" sz="1050" dirty="0"/>
            </a:br>
            <a:r>
              <a:rPr lang="de-DE" sz="1050" dirty="0">
                <a:hlinkClick r:id="rId2"/>
              </a:rPr>
              <a:t>https://</a:t>
            </a:r>
            <a:r>
              <a:rPr lang="de-DE" sz="1050" dirty="0" smtClean="0">
                <a:hlinkClick r:id="rId2"/>
              </a:rPr>
              <a:t>www.gkv-spitzenverband.de/media/dokumente/presse/publikationen/Leitfaden_Praevention-2014_barrierefrei.pdf</a:t>
            </a:r>
            <a:r>
              <a:rPr lang="de-DE" sz="1050" dirty="0" smtClean="0"/>
              <a:t> </a:t>
            </a:r>
            <a:endParaRPr lang="de-DE" sz="1050" dirty="0"/>
          </a:p>
          <a:p>
            <a:pPr lvl="0"/>
            <a:r>
              <a:rPr lang="de-DE" sz="1050" dirty="0"/>
              <a:t>Initiative Gesundheit und Arbeit (</a:t>
            </a:r>
            <a:r>
              <a:rPr lang="de-DE" sz="1050" dirty="0" err="1"/>
              <a:t>iga</a:t>
            </a:r>
            <a:r>
              <a:rPr lang="de-DE" sz="1050" dirty="0"/>
              <a:t>) (2015): Wirksamkeit und Nutzen betrieblicher Prävention. </a:t>
            </a:r>
            <a:r>
              <a:rPr lang="de-DE" sz="1050" dirty="0" err="1"/>
              <a:t>iga.Report</a:t>
            </a:r>
            <a:r>
              <a:rPr lang="de-DE" sz="1050" dirty="0"/>
              <a:t> </a:t>
            </a:r>
            <a:r>
              <a:rPr lang="de-DE" sz="1050" dirty="0" smtClean="0"/>
              <a:t>28, Berlin</a:t>
            </a:r>
            <a:br>
              <a:rPr lang="de-DE" sz="1050" dirty="0" smtClean="0"/>
            </a:br>
            <a:r>
              <a:rPr lang="de-DE" sz="1050" dirty="0" smtClean="0">
                <a:hlinkClick r:id="rId3"/>
              </a:rPr>
              <a:t>http</a:t>
            </a:r>
            <a:r>
              <a:rPr lang="de-DE" sz="1050" dirty="0">
                <a:hlinkClick r:id="rId3"/>
              </a:rPr>
              <a:t>://</a:t>
            </a:r>
            <a:r>
              <a:rPr lang="de-DE" sz="1050" dirty="0" smtClean="0">
                <a:hlinkClick r:id="rId3"/>
              </a:rPr>
              <a:t>www.iga-info.de/fileadmin/redakteur/Veroeffentlichungen/iga_Reporte/Dokumente/iga-Report_28_Wirksamkeit_Nutzen_betrieblicher_Praevention.pdf</a:t>
            </a:r>
            <a:r>
              <a:rPr lang="de-DE" sz="1050" dirty="0" smtClean="0"/>
              <a:t> </a:t>
            </a:r>
            <a:endParaRPr lang="de-DE" sz="1050" dirty="0"/>
          </a:p>
          <a:p>
            <a:pPr lvl="0"/>
            <a:r>
              <a:rPr lang="de-DE" sz="1050" dirty="0"/>
              <a:t>Max Rubner-Institut &amp; Bundesforschungsinstitut für Ernährung und Lebensmittel (2008): Nationale Verzehrstudie II, Karlsruhe </a:t>
            </a:r>
            <a:r>
              <a:rPr lang="de-DE" sz="1050" u="sng" dirty="0">
                <a:hlinkClick r:id="rId4"/>
              </a:rPr>
              <a:t>https://www.bmel.de/SharedDocs/Downloads/Ernaehrung/NVS_ErgebnisberichtTeil2.pdf?__blob=publicationFile</a:t>
            </a:r>
            <a:endParaRPr lang="de-DE" sz="1050" dirty="0"/>
          </a:p>
          <a:p>
            <a:pPr lvl="0"/>
            <a:r>
              <a:rPr lang="de-DE" sz="1050" dirty="0"/>
              <a:t>Robert Koch-Institut </a:t>
            </a:r>
            <a:r>
              <a:rPr lang="de-DE" sz="1050" dirty="0" smtClean="0"/>
              <a:t>(2014</a:t>
            </a:r>
            <a:r>
              <a:rPr lang="de-DE" sz="1050" dirty="0"/>
              <a:t>): Übergewicht und Adipositas. Faktenblatt zu GEDA 2012: Ergebnisse der Studie »Gesundheit in Deutschland aktuell 2012«, </a:t>
            </a:r>
            <a:r>
              <a:rPr lang="de-DE" sz="1050" dirty="0" smtClean="0"/>
              <a:t>Berlin </a:t>
            </a:r>
            <a:r>
              <a:rPr lang="de-DE" sz="1050" u="sng" dirty="0" smtClean="0">
                <a:hlinkClick r:id="rId5"/>
              </a:rPr>
              <a:t>http</a:t>
            </a:r>
            <a:r>
              <a:rPr lang="de-DE" sz="1050" u="sng" dirty="0">
                <a:hlinkClick r:id="rId5"/>
              </a:rPr>
              <a:t>://www.rki.de/DE/Content/Gesundheitsmonitoring/Gesundheitsberichterstattung/GBEDownloadsF/Geda2012/uebergewicht_adipositas.pdf?__</a:t>
            </a:r>
            <a:r>
              <a:rPr lang="de-DE" sz="1050" u="sng" dirty="0" smtClean="0">
                <a:hlinkClick r:id="rId5"/>
              </a:rPr>
              <a:t>blob=publicationFile</a:t>
            </a:r>
            <a:endParaRPr lang="de-DE" sz="1050" dirty="0"/>
          </a:p>
          <a:p>
            <a:pPr lvl="0"/>
            <a:r>
              <a:rPr lang="en-US" sz="1050" dirty="0"/>
              <a:t>World Health Organization (2015): Information note about intake of sugars recommended in the WHO guideline for adults and </a:t>
            </a:r>
            <a:r>
              <a:rPr lang="en-US" sz="1050" dirty="0" smtClean="0"/>
              <a:t>children, </a:t>
            </a:r>
            <a:r>
              <a:rPr lang="de-DE" sz="1050" dirty="0" err="1"/>
              <a:t>Geneva</a:t>
            </a:r>
            <a:r>
              <a:rPr lang="en-US" sz="1050" dirty="0" smtClean="0"/>
              <a:t> </a:t>
            </a:r>
            <a:r>
              <a:rPr lang="en-US" sz="1050" dirty="0"/>
              <a:t/>
            </a:r>
            <a:br>
              <a:rPr lang="en-US" sz="1050" dirty="0"/>
            </a:br>
            <a:r>
              <a:rPr lang="en-US" sz="1050" u="sng" dirty="0">
                <a:hlinkClick r:id="rId6"/>
              </a:rPr>
              <a:t>http://</a:t>
            </a:r>
            <a:r>
              <a:rPr lang="en-US" sz="1050" u="sng" dirty="0" smtClean="0">
                <a:hlinkClick r:id="rId6"/>
              </a:rPr>
              <a:t>www.who.int/nutrition/publications/guidelines/sugar_intake_information_note_en.pdf?ua=1</a:t>
            </a:r>
            <a:endParaRPr lang="en-US" sz="1050" u="sng" dirty="0" smtClean="0"/>
          </a:p>
          <a:p>
            <a:pPr lvl="0"/>
            <a:endParaRPr lang="en-US" sz="1050" u="sng" dirty="0"/>
          </a:p>
          <a:p>
            <a:pPr lvl="0"/>
            <a:endParaRPr lang="en-US" sz="1050" u="sng" dirty="0">
              <a:solidFill>
                <a:srgbClr val="FF0000"/>
              </a:solidFill>
            </a:endParaRPr>
          </a:p>
          <a:p>
            <a:pPr marL="0" indent="0">
              <a:spcAft>
                <a:spcPts val="600"/>
              </a:spcAft>
              <a:buNone/>
            </a:pPr>
            <a:r>
              <a:rPr lang="en-US" sz="1050" b="1" u="sng" dirty="0" err="1">
                <a:solidFill>
                  <a:srgbClr val="7F7F7F"/>
                </a:solidFill>
              </a:rPr>
              <a:t>Bilder</a:t>
            </a:r>
            <a:r>
              <a:rPr lang="en-US" sz="1050" b="1" u="sng" dirty="0">
                <a:solidFill>
                  <a:srgbClr val="7F7F7F"/>
                </a:solidFill>
              </a:rPr>
              <a:t>:</a:t>
            </a:r>
            <a:r>
              <a:rPr lang="en-US" sz="1050" b="1" dirty="0">
                <a:solidFill>
                  <a:srgbClr val="7F7F7F"/>
                </a:solidFill>
              </a:rPr>
              <a:t>  </a:t>
            </a:r>
            <a:r>
              <a:rPr lang="en-US" sz="1050" dirty="0">
                <a:solidFill>
                  <a:srgbClr val="7F7F7F"/>
                </a:solidFill>
              </a:rPr>
              <a:t>Die in der </a:t>
            </a:r>
            <a:r>
              <a:rPr lang="en-US" sz="1050" dirty="0" err="1">
                <a:solidFill>
                  <a:srgbClr val="7F7F7F"/>
                </a:solidFill>
              </a:rPr>
              <a:t>Präsentation</a:t>
            </a:r>
            <a:r>
              <a:rPr lang="en-US" sz="1050" dirty="0">
                <a:solidFill>
                  <a:srgbClr val="7F7F7F"/>
                </a:solidFill>
              </a:rPr>
              <a:t> </a:t>
            </a:r>
            <a:r>
              <a:rPr lang="en-US" sz="1050" dirty="0" err="1">
                <a:solidFill>
                  <a:srgbClr val="7F7F7F"/>
                </a:solidFill>
              </a:rPr>
              <a:t>verwendeten</a:t>
            </a:r>
            <a:r>
              <a:rPr lang="en-US" sz="1050" dirty="0">
                <a:solidFill>
                  <a:srgbClr val="7F7F7F"/>
                </a:solidFill>
              </a:rPr>
              <a:t> </a:t>
            </a:r>
            <a:r>
              <a:rPr lang="en-US" sz="1050" dirty="0" err="1">
                <a:solidFill>
                  <a:srgbClr val="7F7F7F"/>
                </a:solidFill>
              </a:rPr>
              <a:t>Bilder</a:t>
            </a:r>
            <a:r>
              <a:rPr lang="en-US" sz="1050" dirty="0">
                <a:solidFill>
                  <a:srgbClr val="7F7F7F"/>
                </a:solidFill>
              </a:rPr>
              <a:t> (</a:t>
            </a:r>
            <a:r>
              <a:rPr lang="en-US" sz="1050" dirty="0" err="1">
                <a:solidFill>
                  <a:srgbClr val="7F7F7F"/>
                </a:solidFill>
              </a:rPr>
              <a:t>nicht</a:t>
            </a:r>
            <a:r>
              <a:rPr lang="en-US" sz="1050" dirty="0">
                <a:solidFill>
                  <a:srgbClr val="7F7F7F"/>
                </a:solidFill>
              </a:rPr>
              <a:t> die </a:t>
            </a:r>
            <a:r>
              <a:rPr lang="en-US" sz="1050" dirty="0" err="1">
                <a:solidFill>
                  <a:srgbClr val="7F7F7F"/>
                </a:solidFill>
              </a:rPr>
              <a:t>Abbildungen</a:t>
            </a:r>
            <a:r>
              <a:rPr lang="en-US" sz="1050" dirty="0">
                <a:solidFill>
                  <a:srgbClr val="7F7F7F"/>
                </a:solidFill>
              </a:rPr>
              <a:t>) </a:t>
            </a:r>
            <a:r>
              <a:rPr lang="en-US" sz="1050" dirty="0" err="1">
                <a:solidFill>
                  <a:srgbClr val="7F7F7F"/>
                </a:solidFill>
              </a:rPr>
              <a:t>stammen</a:t>
            </a:r>
            <a:r>
              <a:rPr lang="en-US" sz="1050" dirty="0">
                <a:solidFill>
                  <a:srgbClr val="7F7F7F"/>
                </a:solidFill>
              </a:rPr>
              <a:t> </a:t>
            </a:r>
            <a:r>
              <a:rPr lang="en-US" sz="1050" dirty="0" err="1">
                <a:solidFill>
                  <a:srgbClr val="7F7F7F"/>
                </a:solidFill>
              </a:rPr>
              <a:t>aus</a:t>
            </a:r>
            <a:r>
              <a:rPr lang="en-US" sz="1050" dirty="0">
                <a:solidFill>
                  <a:srgbClr val="7F7F7F"/>
                </a:solidFill>
              </a:rPr>
              <a:t> der </a:t>
            </a:r>
            <a:r>
              <a:rPr lang="en-US" sz="1050" dirty="0" err="1">
                <a:solidFill>
                  <a:srgbClr val="7F7F7F"/>
                </a:solidFill>
              </a:rPr>
              <a:t>Bilddatenbank</a:t>
            </a:r>
            <a:r>
              <a:rPr lang="en-US" sz="1050" dirty="0">
                <a:solidFill>
                  <a:srgbClr val="7F7F7F"/>
                </a:solidFill>
              </a:rPr>
              <a:t> des </a:t>
            </a:r>
            <a:r>
              <a:rPr lang="en-US" sz="1050" dirty="0" err="1">
                <a:solidFill>
                  <a:srgbClr val="7F7F7F"/>
                </a:solidFill>
              </a:rPr>
              <a:t>Anbieters</a:t>
            </a:r>
            <a:r>
              <a:rPr lang="en-US" sz="1050" dirty="0">
                <a:solidFill>
                  <a:srgbClr val="7F7F7F"/>
                </a:solidFill>
              </a:rPr>
              <a:t> Corbis. </a:t>
            </a:r>
            <a:br>
              <a:rPr lang="en-US" sz="1050" dirty="0">
                <a:solidFill>
                  <a:srgbClr val="7F7F7F"/>
                </a:solidFill>
              </a:rPr>
            </a:br>
            <a:r>
              <a:rPr lang="en-US" sz="1050" dirty="0">
                <a:solidFill>
                  <a:srgbClr val="7F7F7F"/>
                </a:solidFill>
              </a:rPr>
              <a:t>             </a:t>
            </a:r>
            <a:r>
              <a:rPr lang="de-DE" sz="1050" dirty="0">
                <a:solidFill>
                  <a:srgbClr val="7F7F7F"/>
                </a:solidFill>
              </a:rPr>
              <a:t>Für Betriebskrankenkassen und BKK Verbände sind die aufgelisteten Bilder zeitlich uneingeschränkt nutzbar.</a:t>
            </a:r>
          </a:p>
          <a:p>
            <a:pPr marL="0" indent="0">
              <a:buNone/>
            </a:pPr>
            <a:endParaRPr lang="de-DE" sz="1050" dirty="0"/>
          </a:p>
        </p:txBody>
      </p:sp>
    </p:spTree>
    <p:extLst>
      <p:ext uri="{BB962C8B-B14F-4D97-AF65-F5344CB8AC3E}">
        <p14:creationId xmlns:p14="http://schemas.microsoft.com/office/powerpoint/2010/main" val="3717546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Warum gute Ernährung so wichtig ist:</a:t>
            </a:r>
          </a:p>
        </p:txBody>
      </p:sp>
      <p:sp>
        <p:nvSpPr>
          <p:cNvPr id="3" name="Inhaltsplatzhalter 2"/>
          <p:cNvSpPr>
            <a:spLocks noGrp="1"/>
          </p:cNvSpPr>
          <p:nvPr>
            <p:ph idx="13"/>
          </p:nvPr>
        </p:nvSpPr>
        <p:spPr>
          <a:xfrm>
            <a:off x="179512" y="1988840"/>
            <a:ext cx="8784976" cy="4104456"/>
          </a:xfrm>
        </p:spPr>
        <p:txBody>
          <a:bodyPr/>
          <a:lstStyle/>
          <a:p>
            <a:r>
              <a:rPr lang="de-DE" sz="2000" b="1" dirty="0"/>
              <a:t>Geistige Hochleistung: </a:t>
            </a:r>
            <a:r>
              <a:rPr lang="de-DE" sz="2000" dirty="0"/>
              <a:t>Die tägliche Ernährung hat einen direkten Einfluss auf die geistige Leistungsfähigkeit und Konzentration. </a:t>
            </a:r>
          </a:p>
          <a:p>
            <a:r>
              <a:rPr lang="de-DE" sz="2000" b="1" dirty="0"/>
              <a:t>Belastbarkeit: </a:t>
            </a:r>
            <a:r>
              <a:rPr lang="de-DE" sz="2000" dirty="0"/>
              <a:t>Eine ausgewogene Ernährung  macht widerstandsfähiger gegenüber Stress und reduziert die gesundheitlichen Folgen von chronischen Belastungen.</a:t>
            </a:r>
          </a:p>
          <a:p>
            <a:r>
              <a:rPr lang="de-DE" sz="2000" b="1" dirty="0"/>
              <a:t>Körperlich in Bestform: </a:t>
            </a:r>
            <a:r>
              <a:rPr lang="de-DE" sz="2000" dirty="0"/>
              <a:t>Sportler wissen: Die körperliche Belastbarkeit hängt direkt von der Qualität und Quantität der Nahrungsaufnahme ab.</a:t>
            </a:r>
          </a:p>
          <a:p>
            <a:r>
              <a:rPr lang="de-DE" sz="2000" b="1" dirty="0"/>
              <a:t>Basis für Gesundheit:</a:t>
            </a:r>
            <a:r>
              <a:rPr lang="de-DE" sz="2000" dirty="0"/>
              <a:t> Eine ausgewogene und vollwertige Ernährung ist die Basis für unsere Gesundheit. Zahlreiche Erkrankungen sind direkt oder indirekt mit Fehl- oder Mangelernährung verbunden, allen voran die sogenannten Volkskrankheiten Diabetes mellitus, Herz-Kreislauf-Erkrankungen und einige Formen von Krebs. </a:t>
            </a:r>
          </a:p>
        </p:txBody>
      </p:sp>
      <p:sp>
        <p:nvSpPr>
          <p:cNvPr id="5" name="Untertitel 2"/>
          <p:cNvSpPr txBox="1">
            <a:spLocks/>
          </p:cNvSpPr>
          <p:nvPr/>
        </p:nvSpPr>
        <p:spPr>
          <a:xfrm>
            <a:off x="395288" y="6313488"/>
            <a:ext cx="5040808"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900" dirty="0" smtClean="0">
                <a:solidFill>
                  <a:srgbClr val="918F90"/>
                </a:solidFill>
              </a:rPr>
              <a:t>Quelle: </a:t>
            </a:r>
            <a:r>
              <a:rPr lang="de-DE" sz="900" dirty="0">
                <a:solidFill>
                  <a:srgbClr val="918F90"/>
                </a:solidFill>
              </a:rPr>
              <a:t>Bundesministerium für </a:t>
            </a:r>
            <a:r>
              <a:rPr lang="de-DE" sz="900" dirty="0" smtClean="0">
                <a:solidFill>
                  <a:srgbClr val="918F90"/>
                </a:solidFill>
              </a:rPr>
              <a:t>Gesundheit (2014), S.40</a:t>
            </a:r>
            <a:endParaRPr lang="de-DE" sz="900" dirty="0">
              <a:solidFill>
                <a:srgbClr val="918F90"/>
              </a:solidFill>
            </a:endParaRPr>
          </a:p>
          <a:p>
            <a:pPr fontAlgn="auto">
              <a:spcBef>
                <a:spcPts val="0"/>
              </a:spcBef>
              <a:spcAft>
                <a:spcPts val="0"/>
              </a:spcAft>
              <a:defRPr/>
            </a:pPr>
            <a:endParaRPr lang="de-DE" sz="900" dirty="0">
              <a:solidFill>
                <a:srgbClr val="918F90"/>
              </a:solidFill>
            </a:endParaRPr>
          </a:p>
        </p:txBody>
      </p:sp>
    </p:spTree>
    <p:extLst>
      <p:ext uri="{BB962C8B-B14F-4D97-AF65-F5344CB8AC3E}">
        <p14:creationId xmlns:p14="http://schemas.microsoft.com/office/powerpoint/2010/main" val="582764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Was ist gesunde Ernährung? </a:t>
            </a:r>
          </a:p>
        </p:txBody>
      </p:sp>
      <p:sp>
        <p:nvSpPr>
          <p:cNvPr id="3" name="Inhaltsplatzhalter 2"/>
          <p:cNvSpPr>
            <a:spLocks noGrp="1"/>
          </p:cNvSpPr>
          <p:nvPr>
            <p:ph idx="13"/>
          </p:nvPr>
        </p:nvSpPr>
        <p:spPr/>
        <p:txBody>
          <a:bodyPr/>
          <a:lstStyle/>
          <a:p>
            <a:pPr marL="0" indent="0">
              <a:buNone/>
            </a:pPr>
            <a:r>
              <a:rPr lang="de-DE" sz="2000" b="1" dirty="0"/>
              <a:t>Die Kurzformel für gesunde Ernährung lautet: </a:t>
            </a:r>
            <a:r>
              <a:rPr lang="de-DE" sz="2000" dirty="0"/>
              <a:t>abwechslungsreich, ausgewogen und frisch. Ungesüßte Getränke sowie Obst und Gemüse (5 Portionen am Tag) und komplexe Kohlenhydrate aus Vollkornprodukten sind die Basis einer guten Ernährung. Fettarme Milchprodukte stehen täglich auf dem Speiseplan. Fisch, Eier Fleisch und Wurst kommen in Maßen hinzu. Auch Süßes darf sein, aber bitte mit Bedacht. </a:t>
            </a:r>
          </a:p>
          <a:p>
            <a:pPr marL="0" indent="0">
              <a:buNone/>
            </a:pPr>
            <a:r>
              <a:rPr lang="de-DE" sz="2000" dirty="0"/>
              <a:t>Um gesund zu bleiben, braucht der Körper rund 50 Nährstoffe in ausreichender Menge, darunter Kohlenhydrate, Fett und Eiweiß sowie Vitamine, Mineralstoffe und Spurenelemente</a:t>
            </a:r>
            <a:r>
              <a:rPr lang="de-DE" sz="2000" dirty="0" smtClean="0"/>
              <a:t>.</a:t>
            </a:r>
            <a:endParaRPr lang="de-DE" sz="2000" dirty="0"/>
          </a:p>
          <a:p>
            <a:pPr marL="0" indent="0">
              <a:buNone/>
            </a:pPr>
            <a:r>
              <a:rPr lang="de-DE" sz="2000" dirty="0"/>
              <a:t>Schemata wie die Ernährungspyramide helfen, das richtige Verhältnis der verschiedenen Nahrungsmittelgruppen zueinander zu finden, um eine optimale Nährstoffzufuhr zu gewährleisten</a:t>
            </a:r>
            <a:r>
              <a:rPr lang="de-DE" sz="2000" dirty="0" smtClean="0"/>
              <a:t>.</a:t>
            </a:r>
            <a:endParaRPr lang="de-DE" sz="2000" dirty="0"/>
          </a:p>
        </p:txBody>
      </p:sp>
      <p:sp>
        <p:nvSpPr>
          <p:cNvPr id="4" name="Untertitel 2"/>
          <p:cNvSpPr txBox="1">
            <a:spLocks/>
          </p:cNvSpPr>
          <p:nvPr/>
        </p:nvSpPr>
        <p:spPr>
          <a:xfrm>
            <a:off x="395288" y="6313488"/>
            <a:ext cx="5040808"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a:t>
            </a:r>
            <a:r>
              <a:rPr lang="de-DE" sz="900" dirty="0" smtClean="0">
                <a:solidFill>
                  <a:srgbClr val="918F90"/>
                </a:solidFill>
              </a:rPr>
              <a:t>: Deutsche Gesellschaft für Ernährung (DGE) (2013)</a:t>
            </a:r>
            <a:endParaRPr lang="de-DE" sz="900" dirty="0">
              <a:solidFill>
                <a:srgbClr val="918F90"/>
              </a:solidFill>
            </a:endParaRPr>
          </a:p>
        </p:txBody>
      </p:sp>
    </p:spTree>
    <p:extLst>
      <p:ext uri="{BB962C8B-B14F-4D97-AF65-F5344CB8AC3E}">
        <p14:creationId xmlns:p14="http://schemas.microsoft.com/office/powerpoint/2010/main" val="1618562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275358" y="1882912"/>
            <a:ext cx="4464497" cy="4320480"/>
          </a:xfrm>
        </p:spPr>
        <p:txBody>
          <a:bodyPr/>
          <a:lstStyle/>
          <a:p>
            <a:pPr marL="0" indent="0">
              <a:buNone/>
            </a:pPr>
            <a:r>
              <a:rPr lang="de-DE" sz="2000" dirty="0"/>
              <a:t>Die </a:t>
            </a:r>
            <a:r>
              <a:rPr lang="de-DE" sz="2000" dirty="0" err="1"/>
              <a:t>aid</a:t>
            </a:r>
            <a:r>
              <a:rPr lang="de-DE" sz="2000" dirty="0"/>
              <a:t>-Ernährungspyramide bildet ab, wie sich gesunde Ernährung zusammensetzen sollte. Je weiter oben die Lebensmittelgruppe, desto geringer ihre Bedeutung im optimalen Speiseplan.</a:t>
            </a:r>
          </a:p>
        </p:txBody>
      </p:sp>
      <p:sp>
        <p:nvSpPr>
          <p:cNvPr id="4" name="Titel 3"/>
          <p:cNvSpPr>
            <a:spLocks noGrp="1"/>
          </p:cNvSpPr>
          <p:nvPr>
            <p:ph type="ctrTitle"/>
          </p:nvPr>
        </p:nvSpPr>
        <p:spPr>
          <a:xfrm>
            <a:off x="179512" y="692696"/>
            <a:ext cx="8784976" cy="1008112"/>
          </a:xfrm>
        </p:spPr>
        <p:txBody>
          <a:bodyPr/>
          <a:lstStyle/>
          <a:p>
            <a:r>
              <a:rPr lang="de-DE" sz="3600" dirty="0" smtClean="0"/>
              <a:t>Die </a:t>
            </a:r>
            <a:r>
              <a:rPr lang="de-DE" sz="3600" dirty="0"/>
              <a:t>Ernährungspyramide</a:t>
            </a:r>
          </a:p>
        </p:txBody>
      </p:sp>
      <p:sp>
        <p:nvSpPr>
          <p:cNvPr id="6" name="Untertitel 2"/>
          <p:cNvSpPr txBox="1">
            <a:spLocks/>
          </p:cNvSpPr>
          <p:nvPr/>
        </p:nvSpPr>
        <p:spPr>
          <a:xfrm>
            <a:off x="5076056" y="5416107"/>
            <a:ext cx="2592288" cy="17313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solidFill>
                  <a:schemeClr val="bg1">
                    <a:lumMod val="50000"/>
                  </a:schemeClr>
                </a:solidFill>
              </a:rPr>
              <a:t>© Idee: Sonja Mannhardt/</a:t>
            </a:r>
            <a:r>
              <a:rPr lang="de-DE" sz="900" dirty="0" err="1">
                <a:solidFill>
                  <a:schemeClr val="bg1">
                    <a:lumMod val="50000"/>
                  </a:schemeClr>
                </a:solidFill>
              </a:rPr>
              <a:t>aid</a:t>
            </a:r>
            <a:r>
              <a:rPr lang="de-DE" sz="900" dirty="0">
                <a:solidFill>
                  <a:schemeClr val="bg1">
                    <a:lumMod val="50000"/>
                  </a:schemeClr>
                </a:solidFill>
              </a:rPr>
              <a:t> </a:t>
            </a:r>
            <a:r>
              <a:rPr lang="de-DE" sz="900" dirty="0" err="1">
                <a:solidFill>
                  <a:schemeClr val="bg1">
                    <a:lumMod val="50000"/>
                  </a:schemeClr>
                </a:solidFill>
              </a:rPr>
              <a:t>infodienst</a:t>
            </a:r>
            <a:r>
              <a:rPr lang="de-DE" sz="900" dirty="0">
                <a:solidFill>
                  <a:schemeClr val="bg1">
                    <a:lumMod val="50000"/>
                  </a:schemeClr>
                </a:solidFill>
              </a:rPr>
              <a:t> e.V.</a:t>
            </a:r>
            <a:endParaRPr lang="de-DE" sz="900" dirty="0">
              <a:solidFill>
                <a:srgbClr val="918F90"/>
              </a:solidFill>
            </a:endParaRPr>
          </a:p>
          <a:p>
            <a:pPr fontAlgn="auto">
              <a:spcBef>
                <a:spcPts val="0"/>
              </a:spcBef>
              <a:spcAft>
                <a:spcPts val="0"/>
              </a:spcAft>
              <a:defRPr/>
            </a:pPr>
            <a:endParaRPr lang="de-DE" sz="900" dirty="0">
              <a:solidFill>
                <a:srgbClr val="918F90"/>
              </a:solidFill>
            </a:endParaRPr>
          </a:p>
        </p:txBody>
      </p:sp>
      <p:pic>
        <p:nvPicPr>
          <p:cNvPr id="7" name="Bild 2" descr="https://www.aid.de/gfx/content/kinderpyramide_gemuese.gif"/>
          <p:cNvPicPr/>
          <p:nvPr/>
        </p:nvPicPr>
        <p:blipFill>
          <a:blip r:embed="rId2" cstate="print"/>
          <a:srcRect/>
          <a:stretch>
            <a:fillRect/>
          </a:stretch>
        </p:blipFill>
        <p:spPr bwMode="auto">
          <a:xfrm>
            <a:off x="5076056" y="2204864"/>
            <a:ext cx="3387260" cy="3240360"/>
          </a:xfrm>
          <a:prstGeom prst="rect">
            <a:avLst/>
          </a:prstGeom>
          <a:noFill/>
          <a:ln w="9525">
            <a:noFill/>
            <a:miter lim="800000"/>
            <a:headEnd/>
            <a:tailEnd/>
          </a:ln>
        </p:spPr>
      </p:pic>
    </p:spTree>
    <p:extLst>
      <p:ext uri="{BB962C8B-B14F-4D97-AF65-F5344CB8AC3E}">
        <p14:creationId xmlns:p14="http://schemas.microsoft.com/office/powerpoint/2010/main" val="988013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9532" y="1412776"/>
            <a:ext cx="4392488" cy="4752528"/>
          </a:xfrm>
        </p:spPr>
        <p:txBody>
          <a:bodyPr/>
          <a:lstStyle/>
          <a:p>
            <a:pPr>
              <a:buFont typeface="+mj-lt"/>
              <a:buAutoNum type="arabicPeriod"/>
            </a:pPr>
            <a:r>
              <a:rPr lang="de-DE" sz="1500" dirty="0"/>
              <a:t>Setzen Sie auf eine gesunde Lebensmittelvielfalt mit überwiegend pflanzlichen Lebensmitteln!</a:t>
            </a:r>
          </a:p>
          <a:p>
            <a:pPr>
              <a:buFont typeface="+mj-lt"/>
              <a:buAutoNum type="arabicPeriod"/>
            </a:pPr>
            <a:r>
              <a:rPr lang="de-DE" sz="1500" dirty="0"/>
              <a:t>Essen Sie reichlich Getreideprodukte (Vollkorn) und Kartoffeln!</a:t>
            </a:r>
          </a:p>
          <a:p>
            <a:pPr>
              <a:buFont typeface="+mj-lt"/>
              <a:buAutoNum type="arabicPeriod"/>
            </a:pPr>
            <a:r>
              <a:rPr lang="de-DE" sz="1500" dirty="0"/>
              <a:t>Gemüse und Obst – Nimm „5“ (Portionen) am Tag, möglichst frisch!</a:t>
            </a:r>
          </a:p>
          <a:p>
            <a:pPr>
              <a:buFont typeface="+mj-lt"/>
              <a:buAutoNum type="arabicPeriod"/>
            </a:pPr>
            <a:r>
              <a:rPr lang="de-DE" sz="1500" dirty="0"/>
              <a:t>Das sollte auf den Tisch: Milch und Milchprodukte täglich, Fisch ein- bis zweimal in der Woche, Fleisch, Wurstwaren sowie Eier in Maßen!</a:t>
            </a:r>
          </a:p>
          <a:p>
            <a:pPr>
              <a:buFont typeface="+mj-lt"/>
              <a:buAutoNum type="arabicPeriod"/>
            </a:pPr>
            <a:r>
              <a:rPr lang="de-DE" sz="1500" dirty="0"/>
              <a:t>Bevorzugen Sie pflanzliche Öle und Fette. </a:t>
            </a:r>
          </a:p>
          <a:p>
            <a:pPr>
              <a:buFont typeface="+mj-lt"/>
              <a:buAutoNum type="arabicPeriod"/>
            </a:pPr>
            <a:r>
              <a:rPr lang="de-DE" sz="1500" dirty="0"/>
              <a:t>Seien Sie zurückhaltend bei Zucker und Salz!</a:t>
            </a:r>
          </a:p>
          <a:p>
            <a:pPr>
              <a:buFont typeface="+mj-lt"/>
              <a:buAutoNum type="arabicPeriod"/>
            </a:pPr>
            <a:r>
              <a:rPr lang="de-DE" sz="1500" dirty="0"/>
              <a:t>Trinken Sie rund 1,5 Liter ungesüßte Flüssigkeit jeden Tag!</a:t>
            </a:r>
          </a:p>
          <a:p>
            <a:pPr>
              <a:buFont typeface="+mj-lt"/>
              <a:buAutoNum type="arabicPeriod"/>
            </a:pPr>
            <a:r>
              <a:rPr lang="de-DE" sz="1500" dirty="0"/>
              <a:t>Bereiten Sie Lebensmittel schmackhaft und schonend zu!</a:t>
            </a:r>
          </a:p>
          <a:p>
            <a:pPr>
              <a:buFont typeface="+mj-lt"/>
              <a:buAutoNum type="arabicPeriod"/>
            </a:pPr>
            <a:r>
              <a:rPr lang="de-DE" sz="1500" dirty="0"/>
              <a:t>Nehmen Sie sich Zeit zum Genießen und essen Sie bewusst!</a:t>
            </a:r>
          </a:p>
          <a:p>
            <a:pPr>
              <a:buFont typeface="+mj-lt"/>
              <a:buAutoNum type="arabicPeriod"/>
            </a:pPr>
            <a:r>
              <a:rPr lang="de-DE" sz="1500" dirty="0"/>
              <a:t>Achten Sie auf Ihr Gewicht, bleiben Sie in Bewegung (30 bis 60 Minuten pro Tag</a:t>
            </a:r>
            <a:r>
              <a:rPr lang="de-DE" sz="1500" dirty="0" smtClean="0"/>
              <a:t>)!</a:t>
            </a:r>
            <a:endParaRPr lang="de-DE" sz="1500" dirty="0"/>
          </a:p>
        </p:txBody>
      </p:sp>
      <p:pic>
        <p:nvPicPr>
          <p:cNvPr id="5" name="Bildplatzhalter 4"/>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6221" r="26221"/>
          <a:stretch>
            <a:fillRect/>
          </a:stretch>
        </p:blipFill>
        <p:spPr/>
      </p:pic>
      <p:sp>
        <p:nvSpPr>
          <p:cNvPr id="4" name="Untertitel 2"/>
          <p:cNvSpPr txBox="1">
            <a:spLocks/>
          </p:cNvSpPr>
          <p:nvPr/>
        </p:nvSpPr>
        <p:spPr>
          <a:xfrm>
            <a:off x="395288" y="6313488"/>
            <a:ext cx="1944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a:t>
            </a:r>
            <a:r>
              <a:rPr lang="de-DE" sz="900" dirty="0">
                <a:solidFill>
                  <a:srgbClr val="918F90"/>
                </a:solidFill>
              </a:rPr>
              <a:t>DGE </a:t>
            </a:r>
            <a:r>
              <a:rPr lang="de-DE" sz="900" dirty="0" smtClean="0">
                <a:solidFill>
                  <a:srgbClr val="918F90"/>
                </a:solidFill>
              </a:rPr>
              <a:t>(2013)</a:t>
            </a:r>
            <a:endParaRPr lang="de-DE" sz="900" dirty="0">
              <a:solidFill>
                <a:srgbClr val="918F90"/>
              </a:solidFill>
            </a:endParaRPr>
          </a:p>
        </p:txBody>
      </p:sp>
      <p:sp>
        <p:nvSpPr>
          <p:cNvPr id="6" name="Titel 1"/>
          <p:cNvSpPr txBox="1">
            <a:spLocks/>
          </p:cNvSpPr>
          <p:nvPr/>
        </p:nvSpPr>
        <p:spPr>
          <a:xfrm>
            <a:off x="323528" y="764704"/>
            <a:ext cx="4392488" cy="100811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3500" dirty="0" smtClean="0">
                <a:solidFill>
                  <a:schemeClr val="bg1">
                    <a:lumMod val="50000"/>
                  </a:schemeClr>
                </a:solidFill>
              </a:rPr>
              <a:t>10 Regeln der DGE</a:t>
            </a:r>
            <a:endParaRPr lang="de-DE" sz="3500" dirty="0">
              <a:solidFill>
                <a:schemeClr val="bg1">
                  <a:lumMod val="50000"/>
                </a:schemeClr>
              </a:solidFill>
            </a:endParaRPr>
          </a:p>
        </p:txBody>
      </p:sp>
    </p:spTree>
    <p:extLst>
      <p:ext uri="{BB962C8B-B14F-4D97-AF65-F5344CB8AC3E}">
        <p14:creationId xmlns:p14="http://schemas.microsoft.com/office/powerpoint/2010/main" val="42095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So i(s)</a:t>
            </a:r>
            <a:r>
              <a:rPr lang="de-DE" dirty="0" err="1"/>
              <a:t>st</a:t>
            </a:r>
            <a:r>
              <a:rPr lang="de-DE" dirty="0"/>
              <a:t> Deutschland</a:t>
            </a:r>
          </a:p>
        </p:txBody>
      </p:sp>
    </p:spTree>
    <p:extLst>
      <p:ext uri="{BB962C8B-B14F-4D97-AF65-F5344CB8AC3E}">
        <p14:creationId xmlns:p14="http://schemas.microsoft.com/office/powerpoint/2010/main" val="256332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So i(s)</a:t>
            </a:r>
            <a:r>
              <a:rPr lang="de-DE" sz="3500" dirty="0" err="1"/>
              <a:t>st</a:t>
            </a:r>
            <a:r>
              <a:rPr lang="de-DE" sz="3500" dirty="0"/>
              <a:t> Deutschland (1)</a:t>
            </a:r>
          </a:p>
        </p:txBody>
      </p:sp>
      <p:sp>
        <p:nvSpPr>
          <p:cNvPr id="6" name="Inhaltsplatzhalter 2"/>
          <p:cNvSpPr txBox="1">
            <a:spLocks/>
          </p:cNvSpPr>
          <p:nvPr/>
        </p:nvSpPr>
        <p:spPr bwMode="auto">
          <a:xfrm>
            <a:off x="179512" y="1772816"/>
            <a:ext cx="864096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DD205"/>
              </a:buClr>
              <a:buFont typeface="Arial" charset="0"/>
              <a:buChar char="•"/>
              <a:defRPr sz="2400" kern="1200">
                <a:solidFill>
                  <a:schemeClr val="bg1">
                    <a:lumMod val="50000"/>
                  </a:schemeClr>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000" kern="1200">
                <a:solidFill>
                  <a:schemeClr val="bg1">
                    <a:lumMod val="50000"/>
                  </a:schemeClr>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1800" kern="1200">
                <a:solidFill>
                  <a:schemeClr val="bg1">
                    <a:lumMod val="50000"/>
                  </a:schemeClr>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de-DE" sz="1800" dirty="0" smtClean="0"/>
              <a:t>90</a:t>
            </a:r>
            <a:r>
              <a:rPr lang="de-DE" sz="1800" dirty="0"/>
              <a:t>% der Menschen in Deutschland </a:t>
            </a:r>
            <a:r>
              <a:rPr lang="de-DE" sz="1800" dirty="0" smtClean="0"/>
              <a:t>fühlen sich gut </a:t>
            </a:r>
            <a:r>
              <a:rPr lang="de-DE" sz="1800" dirty="0"/>
              <a:t>oder sehr gut über gesunde Ernährung informiert. 84% </a:t>
            </a:r>
            <a:r>
              <a:rPr lang="de-DE" sz="1800" dirty="0" smtClean="0"/>
              <a:t>geben </a:t>
            </a:r>
            <a:r>
              <a:rPr lang="de-DE" sz="1800" dirty="0"/>
              <a:t>an, sich überwiegend gesund zu ernähren. </a:t>
            </a:r>
            <a:endParaRPr lang="de-DE" sz="1800" dirty="0" smtClean="0"/>
          </a:p>
          <a:p>
            <a:pPr>
              <a:buFont typeface="Arial" panose="020B0604020202020204" pitchFamily="34" charset="0"/>
              <a:buChar char="•"/>
            </a:pPr>
            <a:endParaRPr lang="de-DE" sz="1800" dirty="0"/>
          </a:p>
          <a:p>
            <a:pPr marL="0" indent="0">
              <a:buFont typeface="Arial" charset="0"/>
              <a:buNone/>
            </a:pPr>
            <a:r>
              <a:rPr lang="de-DE" sz="1800" b="1" dirty="0" smtClean="0"/>
              <a:t>Dem gegenüber steht:</a:t>
            </a:r>
          </a:p>
          <a:p>
            <a:pPr marL="0" indent="0">
              <a:buFont typeface="Arial" charset="0"/>
              <a:buNone/>
            </a:pPr>
            <a:endParaRPr lang="de-DE" sz="1800" dirty="0" smtClean="0"/>
          </a:p>
          <a:p>
            <a:r>
              <a:rPr lang="de-DE" sz="1800" dirty="0" smtClean="0"/>
              <a:t>Die </a:t>
            </a:r>
            <a:r>
              <a:rPr lang="de-DE" sz="1800" dirty="0"/>
              <a:t>DGE-Empfehlungen für den Gemüseverzehr von 400 g/Tag unterschreiten 87,4% der Befragten.</a:t>
            </a:r>
          </a:p>
          <a:p>
            <a:r>
              <a:rPr lang="de-DE" sz="1800" dirty="0"/>
              <a:t>59% der Befragten erreichen nicht die Empfehlung zum Obstverzehr der DGE von 250 g/Tag. </a:t>
            </a:r>
          </a:p>
          <a:p>
            <a:r>
              <a:rPr lang="de-DE" sz="1800" dirty="0" smtClean="0"/>
              <a:t>Rund 20% </a:t>
            </a:r>
            <a:r>
              <a:rPr lang="de-DE" sz="1800" dirty="0"/>
              <a:t>der täglichen Energiezufuhr werden durch Zucker gedeckt. Umgerechnet </a:t>
            </a:r>
            <a:r>
              <a:rPr lang="de-DE" sz="1800" dirty="0" smtClean="0"/>
              <a:t>sind das fast 100 Gramm – etwa 33 Stück Würfelzucker. Nach Empfehlung der Weltgesundheitsorganisation (WHO) sollte es höchstens die Hälfte sein. </a:t>
            </a:r>
            <a:endParaRPr lang="de-DE" sz="1800" dirty="0"/>
          </a:p>
        </p:txBody>
      </p:sp>
      <p:sp>
        <p:nvSpPr>
          <p:cNvPr id="7" name="Untertitel 2"/>
          <p:cNvSpPr txBox="1">
            <a:spLocks/>
          </p:cNvSpPr>
          <p:nvPr/>
        </p:nvSpPr>
        <p:spPr>
          <a:xfrm>
            <a:off x="395288" y="6093296"/>
            <a:ext cx="8353176" cy="28386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Bundesministeriums </a:t>
            </a:r>
            <a:r>
              <a:rPr lang="de-DE" sz="900" dirty="0">
                <a:solidFill>
                  <a:srgbClr val="918F90"/>
                </a:solidFill>
              </a:rPr>
              <a:t>für Bildung und </a:t>
            </a:r>
            <a:r>
              <a:rPr lang="de-DE" sz="900" dirty="0" smtClean="0">
                <a:solidFill>
                  <a:srgbClr val="918F90"/>
                </a:solidFill>
              </a:rPr>
              <a:t>Forschung (2012), S.1; Max </a:t>
            </a:r>
            <a:r>
              <a:rPr lang="de-DE" sz="900" dirty="0">
                <a:solidFill>
                  <a:srgbClr val="918F90"/>
                </a:solidFill>
              </a:rPr>
              <a:t>Rubner-Institut &amp; Bundesforschungsinstitut für Ernährung und </a:t>
            </a:r>
            <a:r>
              <a:rPr lang="de-DE" sz="900" dirty="0" smtClean="0">
                <a:solidFill>
                  <a:srgbClr val="918F90"/>
                </a:solidFill>
              </a:rPr>
              <a:t>Lebensmittel (2008), S. 160;</a:t>
            </a:r>
          </a:p>
          <a:p>
            <a:pPr fontAlgn="auto">
              <a:spcBef>
                <a:spcPts val="0"/>
              </a:spcBef>
              <a:spcAft>
                <a:spcPts val="0"/>
              </a:spcAft>
              <a:defRPr/>
            </a:pPr>
            <a:r>
              <a:rPr lang="de-DE" sz="900" dirty="0" smtClean="0">
                <a:solidFill>
                  <a:srgbClr val="918F90"/>
                </a:solidFill>
              </a:rPr>
              <a:t>               WHO (2015)</a:t>
            </a:r>
          </a:p>
          <a:p>
            <a:pPr fontAlgn="auto">
              <a:spcBef>
                <a:spcPts val="0"/>
              </a:spcBef>
              <a:spcAft>
                <a:spcPts val="0"/>
              </a:spcAft>
              <a:defRPr/>
            </a:pPr>
            <a:endParaRPr lang="de-DE" sz="900" dirty="0">
              <a:solidFill>
                <a:srgbClr val="918F90"/>
              </a:solidFill>
            </a:endParaRPr>
          </a:p>
        </p:txBody>
      </p:sp>
    </p:spTree>
    <p:extLst>
      <p:ext uri="{BB962C8B-B14F-4D97-AF65-F5344CB8AC3E}">
        <p14:creationId xmlns:p14="http://schemas.microsoft.com/office/powerpoint/2010/main" val="2794805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692696"/>
            <a:ext cx="8784976" cy="1008112"/>
          </a:xfrm>
        </p:spPr>
        <p:txBody>
          <a:bodyPr/>
          <a:lstStyle/>
          <a:p>
            <a:r>
              <a:rPr lang="de-DE" sz="3500" dirty="0"/>
              <a:t>So i(s)</a:t>
            </a:r>
            <a:r>
              <a:rPr lang="de-DE" sz="3500" dirty="0" err="1"/>
              <a:t>st</a:t>
            </a:r>
            <a:r>
              <a:rPr lang="de-DE" sz="3500" dirty="0"/>
              <a:t> Deutschland (2)</a:t>
            </a:r>
          </a:p>
        </p:txBody>
      </p:sp>
      <p:sp>
        <p:nvSpPr>
          <p:cNvPr id="4" name="Inhaltsplatzhalter 3"/>
          <p:cNvSpPr>
            <a:spLocks noGrp="1"/>
          </p:cNvSpPr>
          <p:nvPr>
            <p:ph idx="13"/>
          </p:nvPr>
        </p:nvSpPr>
        <p:spPr>
          <a:xfrm>
            <a:off x="179512" y="1844824"/>
            <a:ext cx="4896544" cy="4608512"/>
          </a:xfrm>
        </p:spPr>
        <p:txBody>
          <a:bodyPr/>
          <a:lstStyle/>
          <a:p>
            <a:r>
              <a:rPr lang="de-DE" sz="1500" dirty="0"/>
              <a:t>Die Empfehlungen der DGE zur </a:t>
            </a:r>
            <a:r>
              <a:rPr lang="de-DE" sz="1500" b="1" dirty="0"/>
              <a:t>Flüssigkeitszufuhr</a:t>
            </a:r>
            <a:r>
              <a:rPr lang="de-DE" sz="1500" dirty="0"/>
              <a:t> von 1,5 Litern werden erreicht, jedoch landen zu viel Limonade und alkoholische Getränke im Glas. </a:t>
            </a:r>
          </a:p>
          <a:p>
            <a:r>
              <a:rPr lang="de-DE" sz="1500" dirty="0"/>
              <a:t>Der Verzehr günstiger </a:t>
            </a:r>
            <a:r>
              <a:rPr lang="de-DE" sz="1500" b="1" dirty="0"/>
              <a:t>Ballaststoffe</a:t>
            </a:r>
            <a:r>
              <a:rPr lang="de-DE" sz="1500" dirty="0"/>
              <a:t> ist viel zu niedrig. Die </a:t>
            </a:r>
            <a:r>
              <a:rPr lang="de-DE" sz="1500" dirty="0" smtClean="0"/>
              <a:t>DGE </a:t>
            </a:r>
            <a:r>
              <a:rPr lang="de-DE" sz="1500" dirty="0"/>
              <a:t>gibt als Richtwert für die tägliche Zufuhr mindestens 30 g Ballaststoffe an. Hierbei sollte ungefähr die Hälfte aus Getreideprodukten, die andere Hälfte aus Gemüse und Obst stammen. </a:t>
            </a:r>
          </a:p>
          <a:p>
            <a:r>
              <a:rPr lang="de-DE" sz="1500" dirty="0"/>
              <a:t>79% der Männer und 86% der Frauen unterschreiten die Empfehlung für die </a:t>
            </a:r>
            <a:r>
              <a:rPr lang="de-DE" sz="1500" b="1" dirty="0"/>
              <a:t>Folsäurezufuhr</a:t>
            </a:r>
            <a:r>
              <a:rPr lang="de-DE" sz="1500" dirty="0"/>
              <a:t>. Die Anteile steigen mit zunehmendem Alter. Hülsenfrüchte, Weizenkeime und Sonnenblumenkerne sind gute </a:t>
            </a:r>
            <a:r>
              <a:rPr lang="de-DE" sz="1500" b="1" dirty="0"/>
              <a:t>Folsäurelieferanten</a:t>
            </a:r>
            <a:r>
              <a:rPr lang="de-DE" sz="1500" dirty="0" smtClean="0"/>
              <a:t>.</a:t>
            </a:r>
            <a:endParaRPr lang="de-DE" sz="1500" dirty="0"/>
          </a:p>
        </p:txBody>
      </p:sp>
      <p:sp>
        <p:nvSpPr>
          <p:cNvPr id="6" name="Untertitel 2"/>
          <p:cNvSpPr txBox="1">
            <a:spLocks/>
          </p:cNvSpPr>
          <p:nvPr/>
        </p:nvSpPr>
        <p:spPr>
          <a:xfrm>
            <a:off x="348779" y="6120680"/>
            <a:ext cx="4824784" cy="105273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Max </a:t>
            </a:r>
            <a:r>
              <a:rPr lang="de-DE" sz="900" dirty="0">
                <a:solidFill>
                  <a:srgbClr val="918F90"/>
                </a:solidFill>
              </a:rPr>
              <a:t>Rubner-Institut &amp; Bundesforschungsinstitut für Ernährung und </a:t>
            </a:r>
            <a:r>
              <a:rPr lang="de-DE" sz="900" dirty="0" smtClean="0">
                <a:solidFill>
                  <a:srgbClr val="918F90"/>
                </a:solidFill>
              </a:rPr>
              <a:t>Lebensmittel (2008), </a:t>
            </a:r>
            <a:r>
              <a:rPr lang="de-DE" sz="900" dirty="0">
                <a:solidFill>
                  <a:srgbClr val="918F90"/>
                </a:solidFill>
              </a:rPr>
              <a:t>S. </a:t>
            </a:r>
            <a:r>
              <a:rPr lang="de-DE" sz="900" dirty="0" smtClean="0">
                <a:solidFill>
                  <a:srgbClr val="918F90"/>
                </a:solidFill>
              </a:rPr>
              <a:t>XXII und 122</a:t>
            </a:r>
            <a:endParaRPr lang="de-DE" sz="900" dirty="0">
              <a:solidFill>
                <a:srgbClr val="918F90"/>
              </a:solidFill>
            </a:endParaRPr>
          </a:p>
          <a:p>
            <a:pPr fontAlgn="auto">
              <a:spcBef>
                <a:spcPts val="0"/>
              </a:spcBef>
              <a:spcAft>
                <a:spcPts val="0"/>
              </a:spcAft>
              <a:defRPr/>
            </a:pPr>
            <a:endParaRPr lang="de-DE" sz="900" dirty="0">
              <a:solidFill>
                <a:srgbClr val="918F90"/>
              </a:solidFill>
            </a:endParaRPr>
          </a:p>
        </p:txBody>
      </p:sp>
      <p:pic>
        <p:nvPicPr>
          <p:cNvPr id="3074" name="Picture 2" descr="C:\Users\magdalena\Desktop\Works\BKK_Bilddatenbank\DVD_01\42-220608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34" b="1308"/>
          <a:stretch/>
        </p:blipFill>
        <p:spPr bwMode="auto">
          <a:xfrm>
            <a:off x="5342830" y="702221"/>
            <a:ext cx="3801170" cy="589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04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2092</Words>
  <Application>Microsoft Office PowerPoint</Application>
  <PresentationFormat>Bildschirmpräsentation (4:3)</PresentationFormat>
  <Paragraphs>203</Paragraphs>
  <Slides>25</Slides>
  <Notes>0</Notes>
  <HiddenSlides>0</HiddenSlides>
  <MMClips>0</MMClips>
  <ScaleCrop>false</ScaleCrop>
  <HeadingPairs>
    <vt:vector size="8" baseType="variant">
      <vt:variant>
        <vt:lpstr>Verwendete Schriftarten</vt:lpstr>
      </vt:variant>
      <vt:variant>
        <vt:i4>2</vt:i4>
      </vt:variant>
      <vt:variant>
        <vt:lpstr>Design</vt:lpstr>
      </vt:variant>
      <vt:variant>
        <vt:i4>2</vt:i4>
      </vt:variant>
      <vt:variant>
        <vt:lpstr>Eingebettete OLE-Server</vt:lpstr>
      </vt:variant>
      <vt:variant>
        <vt:i4>1</vt:i4>
      </vt:variant>
      <vt:variant>
        <vt:lpstr>Folientitel</vt:lpstr>
      </vt:variant>
      <vt:variant>
        <vt:i4>25</vt:i4>
      </vt:variant>
    </vt:vector>
  </HeadingPairs>
  <TitlesOfParts>
    <vt:vector size="30" baseType="lpstr">
      <vt:lpstr>Arial</vt:lpstr>
      <vt:lpstr>Calibri</vt:lpstr>
      <vt:lpstr>Larissa-Design</vt:lpstr>
      <vt:lpstr>14_Benutzerdefiniertes Design</vt:lpstr>
      <vt:lpstr>Microsoft Excel Chart</vt:lpstr>
      <vt:lpstr>Gesunde Ernährung im Unternehmen – eine Aufgabe im BGM</vt:lpstr>
      <vt:lpstr>Inhaltsverzeichnis</vt:lpstr>
      <vt:lpstr>Warum gute Ernährung so wichtig ist:</vt:lpstr>
      <vt:lpstr>Was ist gesunde Ernährung? </vt:lpstr>
      <vt:lpstr>Die Ernährungspyramide</vt:lpstr>
      <vt:lpstr>PowerPoint-Präsentation</vt:lpstr>
      <vt:lpstr>So i(s)st Deutschland</vt:lpstr>
      <vt:lpstr>So i(s)st Deutschland (1)</vt:lpstr>
      <vt:lpstr>So i(s)st Deutschland (2)</vt:lpstr>
      <vt:lpstr>So i(s)st Deutschland (3)</vt:lpstr>
      <vt:lpstr>PowerPoint-Präsentation</vt:lpstr>
      <vt:lpstr>Konsequenzen ungesunder Ernährung</vt:lpstr>
      <vt:lpstr>PowerPoint-Präsentation</vt:lpstr>
      <vt:lpstr>Gesunde Ernährung schützt…</vt:lpstr>
      <vt:lpstr>Warum fällt gesunde Ernährung  oft schwer?</vt:lpstr>
      <vt:lpstr>Hintergründe veränderter Ernährungsmuster</vt:lpstr>
      <vt:lpstr>Warum sollte das Unternehmen eine gesunde Ernährung am Arbeitsplatz fördern?</vt:lpstr>
      <vt:lpstr>PowerPoint-Präsentation</vt:lpstr>
      <vt:lpstr>Zieldefinition – Was wollen Sie mit Ihren Interventionen erreichen?</vt:lpstr>
      <vt:lpstr>PowerPoint-Präsentation</vt:lpstr>
      <vt:lpstr>PowerPoint-Präsentation</vt:lpstr>
      <vt:lpstr>Evaluation – Was haben Sie erreicht?</vt:lpstr>
      <vt:lpstr>Wirksamkeit</vt:lpstr>
      <vt:lpstr>Quellen</vt:lpstr>
      <vt:lpstr>Quellen</vt:lpstr>
    </vt:vector>
  </TitlesOfParts>
  <Company>BKK Dachverband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Ernährung</dc:title>
  <dc:creator>Siebeneich, Anke - BKK Dachverband</dc:creator>
  <cp:lastModifiedBy>Kirsten Hobbensiefken</cp:lastModifiedBy>
  <cp:revision>250</cp:revision>
  <dcterms:created xsi:type="dcterms:W3CDTF">2014-09-05T08:33:24Z</dcterms:created>
  <dcterms:modified xsi:type="dcterms:W3CDTF">2016-04-28T10:24:00Z</dcterms:modified>
</cp:coreProperties>
</file>